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82" r:id="rId3"/>
    <p:sldId id="265" r:id="rId4"/>
    <p:sldId id="272" r:id="rId5"/>
    <p:sldId id="270" r:id="rId6"/>
    <p:sldId id="281" r:id="rId7"/>
    <p:sldId id="275" r:id="rId8"/>
    <p:sldId id="276" r:id="rId9"/>
    <p:sldId id="277" r:id="rId10"/>
    <p:sldId id="280" r:id="rId11"/>
    <p:sldId id="273" r:id="rId12"/>
    <p:sldId id="263" r:id="rId13"/>
    <p:sldId id="26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52447" autoAdjust="0"/>
  </p:normalViewPr>
  <p:slideViewPr>
    <p:cSldViewPr snapToGrid="0">
      <p:cViewPr varScale="1">
        <p:scale>
          <a:sx n="58" d="100"/>
          <a:sy n="58" d="100"/>
        </p:scale>
        <p:origin x="2898" y="72"/>
      </p:cViewPr>
      <p:guideLst/>
    </p:cSldViewPr>
  </p:slideViewPr>
  <p:outlineViewPr>
    <p:cViewPr>
      <p:scale>
        <a:sx n="33" d="100"/>
        <a:sy n="33" d="100"/>
      </p:scale>
      <p:origin x="0" y="-15144"/>
    </p:cViewPr>
  </p:outlin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8BC88C-05A4-4A6A-BFAC-15E9DB5E08D6}" type="datetimeFigureOut">
              <a:rPr lang="en-US" smtClean="0"/>
              <a:t>5/22/2025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CC15F1-1E53-4684-8FD4-B4EED7914D9E}" type="slidenum">
              <a:rPr lang="en-US" smtClean="0"/>
              <a:t>‹#›</a:t>
            </a:fld>
            <a:endParaRPr lang="en-US"/>
          </a:p>
        </p:txBody>
      </p:sp>
    </p:spTree>
    <p:extLst>
      <p:ext uri="{BB962C8B-B14F-4D97-AF65-F5344CB8AC3E}">
        <p14:creationId xmlns:p14="http://schemas.microsoft.com/office/powerpoint/2010/main" val="24323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ptos" panose="020B0004020202020204" pitchFamily="34" charset="0"/>
              </a:rPr>
              <a:t>Good afternoon </a:t>
            </a:r>
          </a:p>
          <a:p>
            <a:endParaRPr lang="en-US" sz="1400" dirty="0">
              <a:latin typeface="Aptos" panose="020B0004020202020204" pitchFamily="34" charset="0"/>
            </a:endParaRPr>
          </a:p>
          <a:p>
            <a:r>
              <a:rPr lang="en-US" sz="1400" dirty="0">
                <a:latin typeface="Aptos" panose="020B0004020202020204" pitchFamily="34" charset="0"/>
              </a:rPr>
              <a:t>Welcome and thanks for joining us for another CDBG Over Coffee, today’s topic is Fair Housing </a:t>
            </a:r>
          </a:p>
        </p:txBody>
      </p:sp>
      <p:sp>
        <p:nvSpPr>
          <p:cNvPr id="4" name="Slide Number Placeholder 3"/>
          <p:cNvSpPr>
            <a:spLocks noGrp="1"/>
          </p:cNvSpPr>
          <p:nvPr>
            <p:ph type="sldNum" sz="quarter" idx="5"/>
          </p:nvPr>
        </p:nvSpPr>
        <p:spPr/>
        <p:txBody>
          <a:bodyPr/>
          <a:lstStyle/>
          <a:p>
            <a:fld id="{DCCC15F1-1E53-4684-8FD4-B4EED7914D9E}" type="slidenum">
              <a:rPr lang="en-US" smtClean="0"/>
              <a:t>1</a:t>
            </a:fld>
            <a:endParaRPr lang="en-US"/>
          </a:p>
        </p:txBody>
      </p:sp>
    </p:spTree>
    <p:extLst>
      <p:ext uri="{BB962C8B-B14F-4D97-AF65-F5344CB8AC3E}">
        <p14:creationId xmlns:p14="http://schemas.microsoft.com/office/powerpoint/2010/main" val="149202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Conduct free training workshops on fair housing laws to homebuyers, rental property owners, and tenant organizations.  </a:t>
            </a:r>
          </a:p>
          <a:p>
            <a:r>
              <a:rPr lang="en-US" dirty="0"/>
              <a:t>• Sponsor a poster contest or essay writing contest at local schools to educate and promote fair housing. </a:t>
            </a:r>
          </a:p>
          <a:p>
            <a:r>
              <a:rPr lang="en-US" dirty="0"/>
              <a:t>• Review local zoning laws and procedures to determine whether they contribute to, or detract from, fair housing choice.  Conduct a public meeting to discuss the analysis and conclusions. </a:t>
            </a:r>
          </a:p>
          <a:p>
            <a:r>
              <a:rPr lang="en-US" dirty="0"/>
              <a:t>• Find ways to inform builders and architects as early as possible in the project design phase, but certainly no later than the issuance of a building permit, of the need to comply with the accessibility requirements of the Fair Housing Act. </a:t>
            </a:r>
          </a:p>
          <a:p>
            <a:endParaRPr lang="en-US" dirty="0"/>
          </a:p>
        </p:txBody>
      </p:sp>
      <p:sp>
        <p:nvSpPr>
          <p:cNvPr id="4" name="Slide Number Placeholder 3"/>
          <p:cNvSpPr>
            <a:spLocks noGrp="1"/>
          </p:cNvSpPr>
          <p:nvPr>
            <p:ph type="sldNum" sz="quarter" idx="5"/>
          </p:nvPr>
        </p:nvSpPr>
        <p:spPr/>
        <p:txBody>
          <a:bodyPr/>
          <a:lstStyle/>
          <a:p>
            <a:fld id="{DCCC15F1-1E53-4684-8FD4-B4EED7914D9E}" type="slidenum">
              <a:rPr lang="en-US" smtClean="0"/>
              <a:t>10</a:t>
            </a:fld>
            <a:endParaRPr lang="en-US"/>
          </a:p>
        </p:txBody>
      </p:sp>
    </p:spTree>
    <p:extLst>
      <p:ext uri="{BB962C8B-B14F-4D97-AF65-F5344CB8AC3E}">
        <p14:creationId xmlns:p14="http://schemas.microsoft.com/office/powerpoint/2010/main" val="420686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0258-F799-0C00-24E4-6DDEDD789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F3E57-38F6-A675-3895-B52033444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3A49C-142F-0338-387F-74E1867FA532}"/>
              </a:ext>
            </a:extLst>
          </p:cNvPr>
          <p:cNvSpPr>
            <a:spLocks noGrp="1"/>
          </p:cNvSpPr>
          <p:nvPr>
            <p:ph type="body" idx="1"/>
          </p:nvPr>
        </p:nvSpPr>
        <p:spPr/>
        <p:txBody>
          <a:bodyPr/>
          <a:lstStyle/>
          <a:p>
            <a:pPr defTabSz="931774">
              <a:defRPr/>
            </a:pPr>
            <a:r>
              <a:rPr lang="en-US" sz="1200" dirty="0"/>
              <a:t>Resources found on online include:</a:t>
            </a:r>
          </a:p>
          <a:p>
            <a:pPr marL="171450" indent="-171450" defTabSz="931774">
              <a:buFont typeface="Arial" panose="020B0604020202020204" pitchFamily="34" charset="0"/>
              <a:buChar char="•"/>
              <a:defRPr/>
            </a:pPr>
            <a:r>
              <a:rPr lang="en-US" sz="1200" dirty="0"/>
              <a:t>HUD’s overview of fair housing and complaint procedures</a:t>
            </a:r>
          </a:p>
          <a:p>
            <a:pPr marL="171450" indent="-171450" defTabSz="931774">
              <a:buFont typeface="Arial" panose="020B0604020202020204" pitchFamily="34" charset="0"/>
              <a:buChar char="•"/>
              <a:defRPr/>
            </a:pPr>
            <a:r>
              <a:rPr lang="en-US" sz="1200" dirty="0"/>
              <a:t>HUD’s fair housing planning guide</a:t>
            </a:r>
          </a:p>
          <a:p>
            <a:pPr marL="171450" indent="-171450" defTabSz="931774">
              <a:buFont typeface="Arial" panose="020B0604020202020204" pitchFamily="34" charset="0"/>
              <a:buChar char="•"/>
              <a:defRPr/>
            </a:pPr>
            <a:r>
              <a:rPr lang="en-US" sz="1200" dirty="0"/>
              <a:t>The Texas Department of Housing and Community Affairs has collected a number of resources and sample documents</a:t>
            </a:r>
          </a:p>
          <a:p>
            <a:pPr marL="171450" indent="-171450" defTabSz="931774">
              <a:buFont typeface="Arial" panose="020B0604020202020204" pitchFamily="34" charset="0"/>
              <a:buChar char="•"/>
              <a:defRPr/>
            </a:pPr>
            <a:r>
              <a:rPr lang="en-US" sz="1200" dirty="0"/>
              <a:t>The National Fair Housing Alliance publishes a variety of posters promoting fair housing</a:t>
            </a:r>
          </a:p>
          <a:p>
            <a:pPr marL="171450" indent="-171450" defTabSz="931774">
              <a:buFont typeface="Arial" panose="020B0604020202020204" pitchFamily="34" charset="0"/>
              <a:buChar char="•"/>
              <a:defRPr/>
            </a:pPr>
            <a:endParaRPr lang="en-US" sz="1200" dirty="0"/>
          </a:p>
          <a:p>
            <a:pPr defTabSz="931774">
              <a:defRPr/>
            </a:pPr>
            <a:r>
              <a:rPr lang="en-US" sz="1200" dirty="0"/>
              <a:t>Note: HUD has recently updated its website, including the fair housing information available.  The links provided are active at the time of this webinar; you may also search for these key words if the information is moved in </a:t>
            </a:r>
            <a:r>
              <a:rPr lang="en-US" sz="1200"/>
              <a:t>the future.</a:t>
            </a:r>
            <a:endParaRPr lang="en-US" sz="1400" dirty="0"/>
          </a:p>
        </p:txBody>
      </p:sp>
      <p:sp>
        <p:nvSpPr>
          <p:cNvPr id="4" name="Slide Number Placeholder 3">
            <a:extLst>
              <a:ext uri="{FF2B5EF4-FFF2-40B4-BE49-F238E27FC236}">
                <a16:creationId xmlns:a16="http://schemas.microsoft.com/office/drawing/2014/main" id="{9EE315CA-B8A9-7453-84C0-EE757DF2CE8C}"/>
              </a:ext>
            </a:extLst>
          </p:cNvPr>
          <p:cNvSpPr>
            <a:spLocks noGrp="1"/>
          </p:cNvSpPr>
          <p:nvPr>
            <p:ph type="sldNum" sz="quarter" idx="5"/>
          </p:nvPr>
        </p:nvSpPr>
        <p:spPr/>
        <p:txBody>
          <a:bodyPr/>
          <a:lstStyle/>
          <a:p>
            <a:fld id="{DCCC15F1-1E53-4684-8FD4-B4EED7914D9E}" type="slidenum">
              <a:rPr lang="en-US" smtClean="0"/>
              <a:t>11</a:t>
            </a:fld>
            <a:endParaRPr lang="en-US"/>
          </a:p>
        </p:txBody>
      </p:sp>
    </p:spTree>
    <p:extLst>
      <p:ext uri="{BB962C8B-B14F-4D97-AF65-F5344CB8AC3E}">
        <p14:creationId xmlns:p14="http://schemas.microsoft.com/office/powerpoint/2010/main" val="345683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ptos" panose="020B0004020202020204" pitchFamily="34" charset="0"/>
              </a:rPr>
              <a:t>The Texas Workforce Commission (TWC) is the entity responsible for enforcing the Fair Housing Act in the State of Texas. Complaints can also be made directly to HUD. Citizens have one year after an alleged violation to file a complaint. Complaints can be filed by email, fax, phone call, hand-delivery, or mail to the Texas Workforce Commission. </a:t>
            </a:r>
          </a:p>
        </p:txBody>
      </p:sp>
      <p:sp>
        <p:nvSpPr>
          <p:cNvPr id="4" name="Slide Number Placeholder 3"/>
          <p:cNvSpPr>
            <a:spLocks noGrp="1"/>
          </p:cNvSpPr>
          <p:nvPr>
            <p:ph type="sldNum" sz="quarter" idx="5"/>
          </p:nvPr>
        </p:nvSpPr>
        <p:spPr/>
        <p:txBody>
          <a:bodyPr/>
          <a:lstStyle/>
          <a:p>
            <a:fld id="{DCCC15F1-1E53-4684-8FD4-B4EED7914D9E}" type="slidenum">
              <a:rPr lang="en-US" smtClean="0"/>
              <a:t>12</a:t>
            </a:fld>
            <a:endParaRPr lang="en-US"/>
          </a:p>
        </p:txBody>
      </p:sp>
    </p:spTree>
    <p:extLst>
      <p:ext uri="{BB962C8B-B14F-4D97-AF65-F5344CB8AC3E}">
        <p14:creationId xmlns:p14="http://schemas.microsoft.com/office/powerpoint/2010/main" val="341592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concludes our presentation, thank you for attending and now the microphones will open for questions. </a:t>
            </a:r>
          </a:p>
        </p:txBody>
      </p:sp>
      <p:sp>
        <p:nvSpPr>
          <p:cNvPr id="4" name="Slide Number Placeholder 3"/>
          <p:cNvSpPr>
            <a:spLocks noGrp="1"/>
          </p:cNvSpPr>
          <p:nvPr>
            <p:ph type="sldNum" sz="quarter" idx="5"/>
          </p:nvPr>
        </p:nvSpPr>
        <p:spPr/>
        <p:txBody>
          <a:bodyPr/>
          <a:lstStyle/>
          <a:p>
            <a:fld id="{DCCC15F1-1E53-4684-8FD4-B4EED7914D9E}" type="slidenum">
              <a:rPr lang="en-US" smtClean="0"/>
              <a:t>13</a:t>
            </a:fld>
            <a:endParaRPr lang="en-US"/>
          </a:p>
        </p:txBody>
      </p:sp>
    </p:spTree>
    <p:extLst>
      <p:ext uri="{BB962C8B-B14F-4D97-AF65-F5344CB8AC3E}">
        <p14:creationId xmlns:p14="http://schemas.microsoft.com/office/powerpoint/2010/main" val="369084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Fair Housing Act of 1968 is a landmark legislation that prohibits the discrimination concerning the sale, rental and financing of housing.</a:t>
            </a:r>
          </a:p>
          <a:p>
            <a:r>
              <a:rPr lang="en-US" sz="1200" dirty="0"/>
              <a:t>All recipients of TxCDBG funding must comply with provisions of the Act</a:t>
            </a:r>
            <a:endParaRPr lang="en-US" dirty="0"/>
          </a:p>
        </p:txBody>
      </p:sp>
      <p:sp>
        <p:nvSpPr>
          <p:cNvPr id="4" name="Slide Number Placeholder 3"/>
          <p:cNvSpPr>
            <a:spLocks noGrp="1"/>
          </p:cNvSpPr>
          <p:nvPr>
            <p:ph type="sldNum" sz="quarter" idx="5"/>
          </p:nvPr>
        </p:nvSpPr>
        <p:spPr/>
        <p:txBody>
          <a:bodyPr/>
          <a:lstStyle/>
          <a:p>
            <a:fld id="{DCCC15F1-1E53-4684-8FD4-B4EED7914D9E}" type="slidenum">
              <a:rPr lang="en-US" smtClean="0"/>
              <a:t>2</a:t>
            </a:fld>
            <a:endParaRPr lang="en-US"/>
          </a:p>
        </p:txBody>
      </p:sp>
    </p:spTree>
    <p:extLst>
      <p:ext uri="{BB962C8B-B14F-4D97-AF65-F5344CB8AC3E}">
        <p14:creationId xmlns:p14="http://schemas.microsoft.com/office/powerpoint/2010/main" val="310330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i="0" dirty="0">
                <a:solidFill>
                  <a:srgbClr val="222222"/>
                </a:solidFill>
                <a:effectLst/>
                <a:latin typeface="Aptos" panose="020B0004020202020204" pitchFamily="34" charset="0"/>
              </a:rPr>
              <a:t>The Fair Housing Act, enacted by President Lyndon B. Johnson, prohibits discrimination in housing based on race, color, religion, sex, national origin, familial status, and disability. The act aims to ensure equal access to housing opportunities for all individuals.</a:t>
            </a:r>
            <a:endParaRPr lang="en-US" sz="10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DCCC15F1-1E53-4684-8FD4-B4EED7914D9E}" type="slidenum">
              <a:rPr lang="en-US" smtClean="0"/>
              <a:t>3</a:t>
            </a:fld>
            <a:endParaRPr lang="en-US"/>
          </a:p>
        </p:txBody>
      </p:sp>
    </p:spTree>
    <p:extLst>
      <p:ext uri="{BB962C8B-B14F-4D97-AF65-F5344CB8AC3E}">
        <p14:creationId xmlns:p14="http://schemas.microsoft.com/office/powerpoint/2010/main" val="250622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95243-6D23-BE2C-6C8D-FA2B85DA1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06AFE-63DB-343A-DF5D-0EE8FE0CD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C5EFD-7664-9BB9-9465-E48BD7869EF7}"/>
              </a:ext>
            </a:extLst>
          </p:cNvPr>
          <p:cNvSpPr>
            <a:spLocks noGrp="1"/>
          </p:cNvSpPr>
          <p:nvPr>
            <p:ph type="body" idx="1"/>
          </p:nvPr>
        </p:nvSpPr>
        <p:spPr/>
        <p:txBody>
          <a:bodyPr/>
          <a:lstStyle/>
          <a:p>
            <a:pPr defTabSz="931774">
              <a:defRPr/>
            </a:pPr>
            <a:r>
              <a:rPr lang="en-US" sz="1200" b="0" i="0" dirty="0">
                <a:solidFill>
                  <a:srgbClr val="202122"/>
                </a:solidFill>
                <a:effectLst/>
                <a:latin typeface="Aptos" panose="020B0004020202020204" pitchFamily="34" charset="0"/>
              </a:rPr>
              <a:t>When the Fair Housing Act was first enacted, it prohibited discrimination only on the basis of race, color, religion, sex, and national origin. In 1988, discrimination against disability and familial status were added.  </a:t>
            </a:r>
            <a:endParaRPr lang="en-US" sz="10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C1A9537C-62B9-CA6F-9168-C9E7C006B51B}"/>
              </a:ext>
            </a:extLst>
          </p:cNvPr>
          <p:cNvSpPr>
            <a:spLocks noGrp="1"/>
          </p:cNvSpPr>
          <p:nvPr>
            <p:ph type="sldNum" sz="quarter" idx="5"/>
          </p:nvPr>
        </p:nvSpPr>
        <p:spPr/>
        <p:txBody>
          <a:bodyPr/>
          <a:lstStyle/>
          <a:p>
            <a:fld id="{DCCC15F1-1E53-4684-8FD4-B4EED7914D9E}" type="slidenum">
              <a:rPr lang="en-US" smtClean="0"/>
              <a:t>4</a:t>
            </a:fld>
            <a:endParaRPr lang="en-US"/>
          </a:p>
        </p:txBody>
      </p:sp>
    </p:spTree>
    <p:extLst>
      <p:ext uri="{BB962C8B-B14F-4D97-AF65-F5344CB8AC3E}">
        <p14:creationId xmlns:p14="http://schemas.microsoft.com/office/powerpoint/2010/main" val="238664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AAE11-9A07-F108-103C-C30B7BD3C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511B3-E9DD-1AE9-2C8F-060E35F82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1DCCE-0BB1-D2E6-808C-9535F82D010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ptos" panose="020B0004020202020204" pitchFamily="34" charset="0"/>
              </a:rPr>
              <a:t>Section 808(e)(5) of the Fair Housing Act is to affirmatively further the purposes of the Fair Housing Act, which includes ensuring positive outreach and informational efforts to those who are least likely to know about and how to apply for housing.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ptos" panose="020B0004020202020204" pitchFamily="34" charset="0"/>
              </a:rPr>
              <a:t>Under this section, entities receiving federal funds for a housing or community development purpose  must administer the funds in a manner that affirmatively furthers fair housing and ensures the equitable and non-discriminatory distribution of critical community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ptos" panose="020B0004020202020204" pitchFamily="34" charset="0"/>
              </a:rPr>
              <a:t>Similar to several other policies in the CDBG program, affirmatively furthering fair housing does not require particular groups to be prioritized in housing programs, but ensures that members of protected classes have the information and access to participate.</a:t>
            </a:r>
          </a:p>
        </p:txBody>
      </p:sp>
      <p:sp>
        <p:nvSpPr>
          <p:cNvPr id="4" name="Slide Number Placeholder 3">
            <a:extLst>
              <a:ext uri="{FF2B5EF4-FFF2-40B4-BE49-F238E27FC236}">
                <a16:creationId xmlns:a16="http://schemas.microsoft.com/office/drawing/2014/main" id="{9CC62A8B-9B01-CC7E-8E91-37D953A94BA8}"/>
              </a:ext>
            </a:extLst>
          </p:cNvPr>
          <p:cNvSpPr>
            <a:spLocks noGrp="1"/>
          </p:cNvSpPr>
          <p:nvPr>
            <p:ph type="sldNum" sz="quarter" idx="5"/>
          </p:nvPr>
        </p:nvSpPr>
        <p:spPr/>
        <p:txBody>
          <a:bodyPr/>
          <a:lstStyle/>
          <a:p>
            <a:fld id="{DCCC15F1-1E53-4684-8FD4-B4EED7914D9E}" type="slidenum">
              <a:rPr lang="en-US" smtClean="0"/>
              <a:t>5</a:t>
            </a:fld>
            <a:endParaRPr lang="en-US"/>
          </a:p>
        </p:txBody>
      </p:sp>
    </p:spTree>
    <p:extLst>
      <p:ext uri="{BB962C8B-B14F-4D97-AF65-F5344CB8AC3E}">
        <p14:creationId xmlns:p14="http://schemas.microsoft.com/office/powerpoint/2010/main" val="427542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Housing and Community Development Act requires a non-entitlement grant recipient to affirmatively further fair housing in conformity with the Fair Housing Act.</a:t>
            </a:r>
          </a:p>
          <a:p>
            <a:endParaRPr lang="en-US" dirty="0"/>
          </a:p>
          <a:p>
            <a:r>
              <a:rPr lang="en-US" dirty="0"/>
              <a:t>The mandatory AFFH certification is contained in Exhibit D of the TxCDBG grant agreement.</a:t>
            </a:r>
          </a:p>
        </p:txBody>
      </p:sp>
      <p:sp>
        <p:nvSpPr>
          <p:cNvPr id="4" name="Slide Number Placeholder 3"/>
          <p:cNvSpPr>
            <a:spLocks noGrp="1"/>
          </p:cNvSpPr>
          <p:nvPr>
            <p:ph type="sldNum" sz="quarter" idx="5"/>
          </p:nvPr>
        </p:nvSpPr>
        <p:spPr/>
        <p:txBody>
          <a:bodyPr/>
          <a:lstStyle/>
          <a:p>
            <a:fld id="{DCCC15F1-1E53-4684-8FD4-B4EED7914D9E}" type="slidenum">
              <a:rPr lang="en-US" smtClean="0"/>
              <a:t>6</a:t>
            </a:fld>
            <a:endParaRPr lang="en-US"/>
          </a:p>
        </p:txBody>
      </p:sp>
    </p:spTree>
    <p:extLst>
      <p:ext uri="{BB962C8B-B14F-4D97-AF65-F5344CB8AC3E}">
        <p14:creationId xmlns:p14="http://schemas.microsoft.com/office/powerpoint/2010/main" val="33026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latin typeface="+mn-lt"/>
                <a:ea typeface="Aptos" panose="020B0004020202020204" pitchFamily="34" charset="0"/>
                <a:cs typeface="Times New Roman" panose="02020603050405020304" pitchFamily="18" charset="0"/>
              </a:rPr>
              <a:t>To comply with this requirement, include in the policy a plan for activities that will affirmatively further fair housing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latin typeface="+mn-lt"/>
                <a:ea typeface="Aptos" panose="020B0004020202020204" pitchFamily="34" charset="0"/>
                <a:cs typeface="Times New Roman" panose="02020603050405020304" pitchFamily="18" charset="0"/>
              </a:rPr>
              <a:t>• If the Grant Recipient is a city, pass a fair housing ordinance. If possible, include a penalty clause in the ordinance.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latin typeface="+mn-lt"/>
                <a:ea typeface="Aptos" panose="020B0004020202020204" pitchFamily="34" charset="0"/>
                <a:cs typeface="Times New Roman" panose="02020603050405020304" pitchFamily="18" charset="0"/>
              </a:rPr>
              <a:t>• If the Grant Recipient is a county, adopt written fair housing policies and procedures that are equivalent to a fair housing ordinance.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latin typeface="+mn-lt"/>
                <a:ea typeface="Aptos" panose="020B0004020202020204" pitchFamily="34" charset="0"/>
                <a:cs typeface="Times New Roman" panose="02020603050405020304" pitchFamily="18" charset="0"/>
              </a:rPr>
              <a:t>• Grant Recipients should consult with their county/city attorney or contact the applicable trade association (Texas Municipal League or Texas Association of Counties) for a sample fair housing ordinance or policy. </a:t>
            </a:r>
          </a:p>
        </p:txBody>
      </p:sp>
      <p:sp>
        <p:nvSpPr>
          <p:cNvPr id="4" name="Slide Number Placeholder 3"/>
          <p:cNvSpPr>
            <a:spLocks noGrp="1"/>
          </p:cNvSpPr>
          <p:nvPr>
            <p:ph type="sldNum" sz="quarter" idx="5"/>
          </p:nvPr>
        </p:nvSpPr>
        <p:spPr/>
        <p:txBody>
          <a:bodyPr/>
          <a:lstStyle/>
          <a:p>
            <a:fld id="{DCCC15F1-1E53-4684-8FD4-B4EED7914D9E}" type="slidenum">
              <a:rPr lang="en-US" smtClean="0"/>
              <a:t>7</a:t>
            </a:fld>
            <a:endParaRPr lang="en-US"/>
          </a:p>
        </p:txBody>
      </p:sp>
    </p:spTree>
    <p:extLst>
      <p:ext uri="{BB962C8B-B14F-4D97-AF65-F5344CB8AC3E}">
        <p14:creationId xmlns:p14="http://schemas.microsoft.com/office/powerpoint/2010/main" val="391984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ptos" panose="020B0004020202020204" pitchFamily="34" charset="0"/>
              </a:rPr>
              <a:t>The following are fair housing activities the Grant Recepient can complete to fulfill this requirement; </a:t>
            </a:r>
          </a:p>
          <a:p>
            <a:pPr marL="171450" indent="-171450">
              <a:buFont typeface="Arial" panose="020B0604020202020204" pitchFamily="34" charset="0"/>
              <a:buChar char="•"/>
            </a:pPr>
            <a:r>
              <a:rPr lang="en-US" sz="1200" dirty="0">
                <a:latin typeface="Aptos" panose="020B0004020202020204" pitchFamily="34" charset="0"/>
              </a:rPr>
              <a:t>Publicize the fair housing policy through newspaper publication, fliers enclosed in utility bills, or public service announcement, </a:t>
            </a:r>
          </a:p>
          <a:p>
            <a:r>
              <a:rPr lang="en-US" sz="1200" dirty="0">
                <a:latin typeface="Aptos" panose="020B0004020202020204" pitchFamily="34" charset="0"/>
              </a:rPr>
              <a:t>• Host a fair housing booth for a local event. </a:t>
            </a:r>
          </a:p>
          <a:p>
            <a:r>
              <a:rPr lang="en-US" sz="1200" dirty="0">
                <a:latin typeface="Aptos" panose="020B0004020202020204" pitchFamily="34" charset="0"/>
              </a:rPr>
              <a:t>• Designate April or any other month as Fair Housing Month by Proclamation or Resolution along with another sponsoring activity. Another fair housing activity must take place if this activity is chosen. </a:t>
            </a:r>
          </a:p>
          <a:p>
            <a:r>
              <a:rPr lang="en-US" sz="1200" dirty="0">
                <a:latin typeface="Aptos" panose="020B0004020202020204" pitchFamily="34" charset="0"/>
              </a:rPr>
              <a:t>• Have a written local complaint and monitoring process for the fair housing policy and notify the public of its existence through newspaper advertisements, or through notices in utility statements.</a:t>
            </a:r>
          </a:p>
        </p:txBody>
      </p:sp>
      <p:sp>
        <p:nvSpPr>
          <p:cNvPr id="4" name="Slide Number Placeholder 3"/>
          <p:cNvSpPr>
            <a:spLocks noGrp="1"/>
          </p:cNvSpPr>
          <p:nvPr>
            <p:ph type="sldNum" sz="quarter" idx="5"/>
          </p:nvPr>
        </p:nvSpPr>
        <p:spPr/>
        <p:txBody>
          <a:bodyPr/>
          <a:lstStyle/>
          <a:p>
            <a:fld id="{DCCC15F1-1E53-4684-8FD4-B4EED7914D9E}" type="slidenum">
              <a:rPr lang="en-US" smtClean="0"/>
              <a:t>8</a:t>
            </a:fld>
            <a:endParaRPr lang="en-US"/>
          </a:p>
        </p:txBody>
      </p:sp>
    </p:spTree>
    <p:extLst>
      <p:ext uri="{BB962C8B-B14F-4D97-AF65-F5344CB8AC3E}">
        <p14:creationId xmlns:p14="http://schemas.microsoft.com/office/powerpoint/2010/main" val="283446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Conduct a community-wide housing analysis to determine impediments to fair housing and implement actions to eliminate these impediments. </a:t>
            </a:r>
          </a:p>
          <a:p>
            <a:r>
              <a:rPr lang="en-US" dirty="0"/>
              <a:t>• Sponsor or fund fair housing counseling/referral services for owners and renters. </a:t>
            </a:r>
          </a:p>
          <a:p>
            <a:r>
              <a:rPr lang="en-US" dirty="0"/>
              <a:t>• Promote housing opportunities outside historically minority and/or low- and moderate-income neighborhoods. </a:t>
            </a:r>
          </a:p>
          <a:p>
            <a:r>
              <a:rPr lang="en-US" dirty="0"/>
              <a:t>• Utilize local businesses and banking institutions (minimum of 15 organizations) to promote fair housing by displaying fair housing posters. </a:t>
            </a:r>
          </a:p>
          <a:p>
            <a:endParaRPr lang="en-US" dirty="0"/>
          </a:p>
        </p:txBody>
      </p:sp>
      <p:sp>
        <p:nvSpPr>
          <p:cNvPr id="4" name="Slide Number Placeholder 3"/>
          <p:cNvSpPr>
            <a:spLocks noGrp="1"/>
          </p:cNvSpPr>
          <p:nvPr>
            <p:ph type="sldNum" sz="quarter" idx="5"/>
          </p:nvPr>
        </p:nvSpPr>
        <p:spPr/>
        <p:txBody>
          <a:bodyPr/>
          <a:lstStyle/>
          <a:p>
            <a:fld id="{DCCC15F1-1E53-4684-8FD4-B4EED7914D9E}" type="slidenum">
              <a:rPr lang="en-US" smtClean="0"/>
              <a:t>9</a:t>
            </a:fld>
            <a:endParaRPr lang="en-US"/>
          </a:p>
        </p:txBody>
      </p:sp>
    </p:spTree>
    <p:extLst>
      <p:ext uri="{BB962C8B-B14F-4D97-AF65-F5344CB8AC3E}">
        <p14:creationId xmlns:p14="http://schemas.microsoft.com/office/powerpoint/2010/main" val="187140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36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400999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136291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294852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7D53F-BFD8-4DCB-954F-5EAE532CF78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41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B7D53F-BFD8-4DCB-954F-5EAE532CF782}"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50826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B7D53F-BFD8-4DCB-954F-5EAE532CF782}"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362417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7D53F-BFD8-4DCB-954F-5EAE532CF782}"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25662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B7D53F-BFD8-4DCB-954F-5EAE532CF782}" type="datetimeFigureOut">
              <a:rPr lang="en-US" smtClean="0"/>
              <a:t>5/22/2025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15229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B7D53F-BFD8-4DCB-954F-5EAE532CF782}" type="datetimeFigureOut">
              <a:rPr lang="en-US" smtClean="0"/>
              <a:t>5/22/2025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A94C8D-C909-48A9-B27C-99CB31B51AD3}" type="slidenum">
              <a:rPr lang="en-US" smtClean="0"/>
              <a:t>‹#›</a:t>
            </a:fld>
            <a:endParaRPr lang="en-US"/>
          </a:p>
        </p:txBody>
      </p:sp>
    </p:spTree>
    <p:extLst>
      <p:ext uri="{BB962C8B-B14F-4D97-AF65-F5344CB8AC3E}">
        <p14:creationId xmlns:p14="http://schemas.microsoft.com/office/powerpoint/2010/main" val="5575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B7D53F-BFD8-4DCB-954F-5EAE532CF782}"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143464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B7D53F-BFD8-4DCB-954F-5EAE532CF782}" type="datetimeFigureOut">
              <a:rPr lang="en-US" smtClean="0"/>
              <a:t>5/22/2025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A94C8D-C909-48A9-B27C-99CB31B51AD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2835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s://nationalfairhousing.org/blog-resources/?type=print-psas&amp;query=" TargetMode="External"/><Relationship Id="rId3" Type="http://schemas.openxmlformats.org/officeDocument/2006/relationships/slideLayout" Target="../slideLayouts/slideLayout2.xml"/><Relationship Id="rId7" Type="http://schemas.openxmlformats.org/officeDocument/2006/relationships/hyperlink" Target="https://www.tdhca.texas.gov/fair-housing-toolkits-sample-forms-and-downloads"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www.hud.gov/sites/documents/fhpg.pdf" TargetMode="External"/><Relationship Id="rId5" Type="http://schemas.openxmlformats.org/officeDocument/2006/relationships/hyperlink" Target="https://www.hud.gov/helping-americans/fair-housing-act-overview" TargetMode="External"/><Relationship Id="rId10" Type="http://schemas.openxmlformats.org/officeDocument/2006/relationships/image" Target="../media/image4.png"/><Relationship Id="rId4" Type="http://schemas.openxmlformats.org/officeDocument/2006/relationships/notesSlide" Target="../notesSlides/notesSlide11.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hyperlink" Target="https://twc.zendesk.com/hc/en-us/articles/10249166006683-How-do-I-file-a-Fair-Housing-Complaint"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nationalfairhousing.org/wp-content/uploads/2021/12/NFHA-Fair-Housing-PSA-Catalog-June-2021.pdf" TargetMode="External"/><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E3F6A8-0DE9-D0C2-852D-88D7027CFD0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38737" y="4643118"/>
            <a:ext cx="4655976" cy="1499762"/>
          </a:xfrm>
          <a:prstGeom prst="rect">
            <a:avLst/>
          </a:prstGeom>
        </p:spPr>
      </p:pic>
      <p:sp>
        <p:nvSpPr>
          <p:cNvPr id="5" name="TextBox 4">
            <a:extLst>
              <a:ext uri="{FF2B5EF4-FFF2-40B4-BE49-F238E27FC236}">
                <a16:creationId xmlns:a16="http://schemas.microsoft.com/office/drawing/2014/main" id="{F471AA8B-61BB-12BA-6766-9F985A0885BD}"/>
              </a:ext>
            </a:extLst>
          </p:cNvPr>
          <p:cNvSpPr txBox="1"/>
          <p:nvPr/>
        </p:nvSpPr>
        <p:spPr>
          <a:xfrm>
            <a:off x="261256" y="456567"/>
            <a:ext cx="11803225" cy="839204"/>
          </a:xfrm>
          <a:prstGeom prst="rect">
            <a:avLst/>
          </a:prstGeom>
          <a:noFill/>
        </p:spPr>
        <p:txBody>
          <a:bodyPr wrap="square" rtlCol="0">
            <a:spAutoFit/>
          </a:bodyPr>
          <a:lstStyle/>
          <a:p>
            <a:pPr algn="ctr">
              <a:lnSpc>
                <a:spcPct val="150000"/>
              </a:lnSpc>
            </a:pPr>
            <a:r>
              <a:rPr lang="en-US" sz="3600" b="1" dirty="0">
                <a:solidFill>
                  <a:schemeClr val="accent2">
                    <a:lumMod val="75000"/>
                  </a:schemeClr>
                </a:solidFill>
                <a:latin typeface="Book Antiqua" panose="02040602050305030304" pitchFamily="18" charset="0"/>
              </a:rPr>
              <a:t>Texas Community Development Block Grant Program</a:t>
            </a:r>
          </a:p>
        </p:txBody>
      </p:sp>
      <p:pic>
        <p:nvPicPr>
          <p:cNvPr id="6" name="Picture 7">
            <a:extLst>
              <a:ext uri="{FF2B5EF4-FFF2-40B4-BE49-F238E27FC236}">
                <a16:creationId xmlns:a16="http://schemas.microsoft.com/office/drawing/2014/main" id="{2D17F206-B611-F957-E19A-9543376FE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24" y="1465001"/>
            <a:ext cx="3547307" cy="4035865"/>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88900" algn="ctr">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9569D762-DF87-7B70-9539-D43A356A6AC4}"/>
              </a:ext>
            </a:extLst>
          </p:cNvPr>
          <p:cNvSpPr txBox="1"/>
          <p:nvPr/>
        </p:nvSpPr>
        <p:spPr>
          <a:xfrm>
            <a:off x="3703320" y="1767840"/>
            <a:ext cx="7598664" cy="2215991"/>
          </a:xfrm>
          <a:prstGeom prst="rect">
            <a:avLst/>
          </a:prstGeom>
          <a:noFill/>
        </p:spPr>
        <p:txBody>
          <a:bodyPr wrap="square">
            <a:spAutoFit/>
          </a:bodyPr>
          <a:lstStyle/>
          <a:p>
            <a:pPr algn="ctr"/>
            <a:r>
              <a:rPr lang="en-US" sz="4400" b="1" dirty="0">
                <a:solidFill>
                  <a:schemeClr val="accent3">
                    <a:lumMod val="50000"/>
                  </a:schemeClr>
                </a:solidFill>
                <a:latin typeface="Book Antiqua" panose="02040602050305030304" pitchFamily="18" charset="0"/>
              </a:rPr>
              <a:t>CDBG Over Coffee</a:t>
            </a:r>
          </a:p>
          <a:p>
            <a:pPr algn="ctr"/>
            <a:r>
              <a:rPr lang="en-US" sz="4400" dirty="0">
                <a:solidFill>
                  <a:schemeClr val="accent3">
                    <a:lumMod val="50000"/>
                  </a:schemeClr>
                </a:solidFill>
                <a:latin typeface="Book Antiqua" panose="02040602050305030304" pitchFamily="18" charset="0"/>
              </a:rPr>
              <a:t>Today’s Topic:</a:t>
            </a:r>
          </a:p>
          <a:p>
            <a:pPr algn="ctr"/>
            <a:endParaRPr lang="en-US" sz="1400" dirty="0">
              <a:solidFill>
                <a:schemeClr val="accent3">
                  <a:lumMod val="50000"/>
                </a:schemeClr>
              </a:solidFill>
              <a:latin typeface="Book Antiqua" panose="02040602050305030304" pitchFamily="18" charset="0"/>
            </a:endParaRPr>
          </a:p>
          <a:p>
            <a:pPr algn="ctr"/>
            <a:r>
              <a:rPr lang="en-US" sz="3600" dirty="0">
                <a:solidFill>
                  <a:schemeClr val="accent3">
                    <a:lumMod val="50000"/>
                  </a:schemeClr>
                </a:solidFill>
                <a:latin typeface="Book Antiqua" panose="02040602050305030304" pitchFamily="18" charset="0"/>
              </a:rPr>
              <a:t>Fair Housing </a:t>
            </a:r>
          </a:p>
        </p:txBody>
      </p:sp>
      <p:pic>
        <p:nvPicPr>
          <p:cNvPr id="16" name="Audio 15">
            <a:hlinkClick r:id="" action="ppaction://media"/>
            <a:extLst>
              <a:ext uri="{FF2B5EF4-FFF2-40B4-BE49-F238E27FC236}">
                <a16:creationId xmlns:a16="http://schemas.microsoft.com/office/drawing/2014/main" id="{C698A313-9336-9AD9-1002-CB18C2CC9C90}"/>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07401997"/>
      </p:ext>
    </p:extLst>
  </p:cSld>
  <p:clrMapOvr>
    <a:masterClrMapping/>
  </p:clrMapOvr>
  <mc:AlternateContent xmlns:mc="http://schemas.openxmlformats.org/markup-compatibility/2006" xmlns:p14="http://schemas.microsoft.com/office/powerpoint/2010/main">
    <mc:Choice Requires="p14">
      <p:transition spd="slow" p14:dur="2000" advTm="7692"/>
    </mc:Choice>
    <mc:Fallback xmlns="">
      <p:transition spd="slow" advTm="76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673FEA-1BCE-44A7-C8BC-2308A9C5C4B7}"/>
              </a:ext>
            </a:extLst>
          </p:cNvPr>
          <p:cNvSpPr>
            <a:spLocks noGrp="1"/>
          </p:cNvSpPr>
          <p:nvPr>
            <p:ph type="title"/>
          </p:nvPr>
        </p:nvSpPr>
        <p:spPr>
          <a:xfrm>
            <a:off x="1097280" y="286603"/>
            <a:ext cx="10058400" cy="1450757"/>
          </a:xfrm>
        </p:spPr>
        <p:txBody>
          <a:bodyPr>
            <a:normAutofit/>
          </a:bodyPr>
          <a:lstStyle/>
          <a:p>
            <a:r>
              <a:rPr lang="en-US" b="1" dirty="0">
                <a:solidFill>
                  <a:schemeClr val="accent2">
                    <a:lumMod val="75000"/>
                  </a:schemeClr>
                </a:solidFill>
              </a:rPr>
              <a:t>Ideas for Fair Housing Activities</a:t>
            </a:r>
          </a:p>
        </p:txBody>
      </p:sp>
      <p:sp>
        <p:nvSpPr>
          <p:cNvPr id="3" name="Content Placeholder 2">
            <a:extLst>
              <a:ext uri="{FF2B5EF4-FFF2-40B4-BE49-F238E27FC236}">
                <a16:creationId xmlns:a16="http://schemas.microsoft.com/office/drawing/2014/main" id="{B6A72380-0903-5B75-176D-EAFB3BB12C33}"/>
              </a:ext>
            </a:extLst>
          </p:cNvPr>
          <p:cNvSpPr>
            <a:spLocks noGrp="1"/>
          </p:cNvSpPr>
          <p:nvPr>
            <p:ph idx="1"/>
          </p:nvPr>
        </p:nvSpPr>
        <p:spPr>
          <a:xfrm>
            <a:off x="1097279" y="1845734"/>
            <a:ext cx="10527031" cy="4097866"/>
          </a:xfrm>
        </p:spPr>
        <p:txBody>
          <a:bodyPr>
            <a:normAutofit/>
          </a:bodyPr>
          <a:lstStyle/>
          <a:p>
            <a:pPr>
              <a:buFont typeface="Courier New" panose="02070309020205020404" pitchFamily="49" charset="0"/>
              <a:buChar char="o"/>
            </a:pPr>
            <a:r>
              <a:rPr lang="en-US" sz="2400" dirty="0"/>
              <a:t> Conduct free training workshops on fair housing laws to homebuyers, rental property owners, and tenant organizations.  </a:t>
            </a:r>
          </a:p>
          <a:p>
            <a:pPr>
              <a:buFont typeface="Courier New" panose="02070309020205020404" pitchFamily="49" charset="0"/>
              <a:buChar char="o"/>
            </a:pPr>
            <a:r>
              <a:rPr lang="en-US" sz="2400" dirty="0"/>
              <a:t> Sponsor a poster contest or essay writing contest at local schools to educate and promote fair housing. </a:t>
            </a:r>
          </a:p>
          <a:p>
            <a:pPr>
              <a:buFont typeface="Courier New" panose="02070309020205020404" pitchFamily="49" charset="0"/>
              <a:buChar char="o"/>
            </a:pPr>
            <a:r>
              <a:rPr lang="en-US" sz="2400" dirty="0"/>
              <a:t> Review local zoning laws and procedures to determine whether they contribute to, or detract from, fair housing choice.  Conduct a public meeting to discuss the analysis and conclusions. </a:t>
            </a:r>
          </a:p>
          <a:p>
            <a:pPr>
              <a:buFont typeface="Courier New" panose="02070309020205020404" pitchFamily="49" charset="0"/>
              <a:buChar char="o"/>
            </a:pPr>
            <a:r>
              <a:rPr lang="en-US" sz="2400" dirty="0"/>
              <a:t> Find ways to inform builders and architects as early as possible in the project design phase, but certainly no later than the issuance of a building permit, of the need to comply with the accessibility requirements of the Fair Housing Act. </a:t>
            </a:r>
          </a:p>
          <a:p>
            <a:endParaRPr lang="en-US" sz="2400" dirty="0"/>
          </a:p>
        </p:txBody>
      </p:sp>
      <p:pic>
        <p:nvPicPr>
          <p:cNvPr id="6" name="Audio 5">
            <a:hlinkClick r:id="" action="ppaction://media"/>
            <a:extLst>
              <a:ext uri="{FF2B5EF4-FFF2-40B4-BE49-F238E27FC236}">
                <a16:creationId xmlns:a16="http://schemas.microsoft.com/office/drawing/2014/main" id="{9BF906C3-9AD7-F5EE-CF08-606BD50D193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240582025"/>
      </p:ext>
    </p:extLst>
  </p:cSld>
  <p:clrMapOvr>
    <a:masterClrMapping/>
  </p:clrMapOvr>
  <mc:AlternateContent xmlns:mc="http://schemas.openxmlformats.org/markup-compatibility/2006" xmlns:p14="http://schemas.microsoft.com/office/powerpoint/2010/main">
    <mc:Choice Requires="p14">
      <p:transition spd="slow" p14:dur="2000" advTm="42858"/>
    </mc:Choice>
    <mc:Fallback xmlns="">
      <p:transition spd="slow" advTm="42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06DD-B4E5-BEB1-2F82-230334C3348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5D4CD57-C9CF-C9B3-5755-D7D59757B6F4}"/>
              </a:ext>
            </a:extLst>
          </p:cNvPr>
          <p:cNvSpPr txBox="1">
            <a:spLocks/>
          </p:cNvSpPr>
          <p:nvPr/>
        </p:nvSpPr>
        <p:spPr>
          <a:xfrm>
            <a:off x="1087681" y="858520"/>
            <a:ext cx="9981221" cy="82296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1">
                    <a:lumMod val="50000"/>
                  </a:schemeClr>
                </a:solidFill>
              </a:rPr>
              <a:t>Fair Housing Activities Resources</a:t>
            </a:r>
            <a:endParaRPr lang="en-US" dirty="0"/>
          </a:p>
        </p:txBody>
      </p:sp>
      <p:sp>
        <p:nvSpPr>
          <p:cNvPr id="13" name="Content Placeholder 4">
            <a:extLst>
              <a:ext uri="{FF2B5EF4-FFF2-40B4-BE49-F238E27FC236}">
                <a16:creationId xmlns:a16="http://schemas.microsoft.com/office/drawing/2014/main" id="{6AAEC5CE-CA72-DA13-4124-8C1CC5E25E9F}"/>
              </a:ext>
            </a:extLst>
          </p:cNvPr>
          <p:cNvSpPr>
            <a:spLocks noGrp="1"/>
          </p:cNvSpPr>
          <p:nvPr>
            <p:ph idx="1"/>
          </p:nvPr>
        </p:nvSpPr>
        <p:spPr>
          <a:xfrm>
            <a:off x="1254642" y="1913861"/>
            <a:ext cx="10547498" cy="3674140"/>
          </a:xfrm>
        </p:spPr>
        <p:txBody>
          <a:bodyPr>
            <a:normAutofit/>
          </a:bodyPr>
          <a:lstStyle/>
          <a:p>
            <a:pPr>
              <a:buFont typeface="Courier New" panose="02070309020205020404" pitchFamily="49" charset="0"/>
              <a:buChar char="o"/>
            </a:pPr>
            <a:r>
              <a:rPr lang="en-US" sz="4400" dirty="0"/>
              <a:t> HUD </a:t>
            </a:r>
            <a:r>
              <a:rPr lang="en-US" sz="4400" dirty="0">
                <a:hlinkClick r:id="rId5"/>
              </a:rPr>
              <a:t>fair housing overview </a:t>
            </a:r>
            <a:endParaRPr lang="en-US" sz="4400" dirty="0"/>
          </a:p>
          <a:p>
            <a:pPr>
              <a:buFont typeface="Courier New" panose="02070309020205020404" pitchFamily="49" charset="0"/>
              <a:buChar char="o"/>
            </a:pPr>
            <a:r>
              <a:rPr lang="en-US" sz="4400" dirty="0"/>
              <a:t> HUD </a:t>
            </a:r>
            <a:r>
              <a:rPr lang="en-US" sz="4400" dirty="0">
                <a:hlinkClick r:id="rId6"/>
              </a:rPr>
              <a:t>fair housing planning guide </a:t>
            </a:r>
            <a:endParaRPr lang="en-US" sz="4400" dirty="0"/>
          </a:p>
          <a:p>
            <a:pPr>
              <a:buFont typeface="Courier New" panose="02070309020205020404" pitchFamily="49" charset="0"/>
              <a:buChar char="o"/>
            </a:pPr>
            <a:r>
              <a:rPr lang="en-US" sz="4400" dirty="0"/>
              <a:t> TDHCA sample </a:t>
            </a:r>
            <a:r>
              <a:rPr lang="en-US" sz="4400" dirty="0">
                <a:hlinkClick r:id="rId7"/>
              </a:rPr>
              <a:t>fair housing resources</a:t>
            </a:r>
            <a:endParaRPr lang="en-US" sz="4400" dirty="0"/>
          </a:p>
          <a:p>
            <a:pPr>
              <a:buFont typeface="Courier New" panose="02070309020205020404" pitchFamily="49" charset="0"/>
              <a:buChar char="o"/>
            </a:pPr>
            <a:r>
              <a:rPr lang="en-US" sz="4400" dirty="0"/>
              <a:t> NFHA </a:t>
            </a:r>
            <a:r>
              <a:rPr lang="en-US" sz="4400" dirty="0">
                <a:hlinkClick r:id="rId8"/>
              </a:rPr>
              <a:t>fair housing posters</a:t>
            </a:r>
            <a:endParaRPr lang="en-US" sz="4400" dirty="0"/>
          </a:p>
          <a:p>
            <a:pPr>
              <a:buFont typeface="Courier New" panose="02070309020205020404" pitchFamily="49" charset="0"/>
              <a:buChar char="o"/>
            </a:pPr>
            <a:endParaRPr lang="en-US" sz="4400" dirty="0"/>
          </a:p>
        </p:txBody>
      </p:sp>
      <p:pic>
        <p:nvPicPr>
          <p:cNvPr id="6" name="Picture 5">
            <a:extLst>
              <a:ext uri="{FF2B5EF4-FFF2-40B4-BE49-F238E27FC236}">
                <a16:creationId xmlns:a16="http://schemas.microsoft.com/office/drawing/2014/main" id="{AD0292E0-7433-1120-2B0E-7B5733FDEAEF}"/>
              </a:ext>
            </a:extLst>
          </p:cNvPr>
          <p:cNvPicPr>
            <a:picLocks noChangeAspect="1"/>
          </p:cNvPicPr>
          <p:nvPr/>
        </p:nvPicPr>
        <p:blipFill>
          <a:blip r:embed="rId9"/>
          <a:stretch>
            <a:fillRect/>
          </a:stretch>
        </p:blipFill>
        <p:spPr>
          <a:xfrm>
            <a:off x="9502084" y="1913861"/>
            <a:ext cx="1596418" cy="1527608"/>
          </a:xfrm>
          <a:prstGeom prst="rect">
            <a:avLst/>
          </a:prstGeom>
        </p:spPr>
      </p:pic>
      <p:pic>
        <p:nvPicPr>
          <p:cNvPr id="10" name="Audio 9">
            <a:hlinkClick r:id="" action="ppaction://media"/>
            <a:extLst>
              <a:ext uri="{FF2B5EF4-FFF2-40B4-BE49-F238E27FC236}">
                <a16:creationId xmlns:a16="http://schemas.microsoft.com/office/drawing/2014/main" id="{139AA55C-A8EB-2A46-0792-546E4EB6E46A}"/>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709533461"/>
      </p:ext>
    </p:extLst>
  </p:cSld>
  <p:clrMapOvr>
    <a:masterClrMapping/>
  </p:clrMapOvr>
  <mc:AlternateContent xmlns:mc="http://schemas.openxmlformats.org/markup-compatibility/2006" xmlns:p14="http://schemas.microsoft.com/office/powerpoint/2010/main">
    <mc:Choice Requires="p14">
      <p:transition spd="slow" p14:dur="2000" advTm="25652"/>
    </mc:Choice>
    <mc:Fallback xmlns="">
      <p:transition spd="slow" advTm="25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65E0-5C03-39B9-ADD8-943F7BD23404}"/>
              </a:ext>
            </a:extLst>
          </p:cNvPr>
          <p:cNvSpPr>
            <a:spLocks noGrp="1"/>
          </p:cNvSpPr>
          <p:nvPr>
            <p:ph type="title"/>
          </p:nvPr>
        </p:nvSpPr>
        <p:spPr>
          <a:xfrm>
            <a:off x="1165860" y="723416"/>
            <a:ext cx="9860280" cy="877389"/>
          </a:xfrm>
        </p:spPr>
        <p:txBody>
          <a:bodyPr/>
          <a:lstStyle/>
          <a:p>
            <a:r>
              <a:rPr lang="en-US" b="1" dirty="0">
                <a:solidFill>
                  <a:schemeClr val="accent1">
                    <a:lumMod val="50000"/>
                  </a:schemeClr>
                </a:solidFill>
              </a:rPr>
              <a:t>Filing a Complaint</a:t>
            </a:r>
            <a:endParaRPr lang="en-US" dirty="0"/>
          </a:p>
        </p:txBody>
      </p:sp>
      <p:sp>
        <p:nvSpPr>
          <p:cNvPr id="7" name="Content Placeholder 4">
            <a:extLst>
              <a:ext uri="{FF2B5EF4-FFF2-40B4-BE49-F238E27FC236}">
                <a16:creationId xmlns:a16="http://schemas.microsoft.com/office/drawing/2014/main" id="{F9F4B607-582C-49E3-A897-94F65003F4B8}"/>
              </a:ext>
            </a:extLst>
          </p:cNvPr>
          <p:cNvSpPr>
            <a:spLocks noGrp="1"/>
          </p:cNvSpPr>
          <p:nvPr>
            <p:ph idx="1"/>
          </p:nvPr>
        </p:nvSpPr>
        <p:spPr>
          <a:xfrm>
            <a:off x="1165860" y="2099706"/>
            <a:ext cx="10678810" cy="3716304"/>
          </a:xfrm>
        </p:spPr>
        <p:txBody>
          <a:bodyPr>
            <a:normAutofit/>
          </a:bodyPr>
          <a:lstStyle/>
          <a:p>
            <a:pPr marL="0" indent="0">
              <a:buNone/>
            </a:pPr>
            <a:r>
              <a:rPr lang="en-US" sz="2800" dirty="0"/>
              <a:t>The Texas Workforce Commission (TWC) is the entity responsible for enforcing the Fair Housing Act in the State of Texas.</a:t>
            </a:r>
            <a:r>
              <a:rPr lang="en-US" sz="1800" dirty="0"/>
              <a:t>  </a:t>
            </a:r>
          </a:p>
          <a:p>
            <a:pPr marL="0" indent="0">
              <a:lnSpc>
                <a:spcPct val="120000"/>
              </a:lnSpc>
              <a:spcBef>
                <a:spcPts val="0"/>
              </a:spcBef>
              <a:spcAft>
                <a:spcPts val="0"/>
              </a:spcAft>
              <a:buNone/>
            </a:pPr>
            <a:r>
              <a:rPr lang="en-US" sz="1800" b="1" dirty="0"/>
              <a:t>	Texas Workforce Commission </a:t>
            </a:r>
          </a:p>
          <a:p>
            <a:pPr marL="0" indent="0">
              <a:lnSpc>
                <a:spcPct val="120000"/>
              </a:lnSpc>
              <a:spcBef>
                <a:spcPts val="0"/>
              </a:spcBef>
              <a:spcAft>
                <a:spcPts val="0"/>
              </a:spcAft>
              <a:buNone/>
            </a:pPr>
            <a:r>
              <a:rPr lang="en-US" sz="1800" dirty="0"/>
              <a:t>	Civil Rights Division </a:t>
            </a:r>
          </a:p>
          <a:p>
            <a:pPr marL="0" indent="0">
              <a:lnSpc>
                <a:spcPct val="120000"/>
              </a:lnSpc>
              <a:spcBef>
                <a:spcPts val="0"/>
              </a:spcBef>
              <a:spcAft>
                <a:spcPts val="0"/>
              </a:spcAft>
              <a:buNone/>
            </a:pPr>
            <a:r>
              <a:rPr lang="en-US" sz="1800" dirty="0"/>
              <a:t>	1117 Trinity Street, Room 144-T </a:t>
            </a:r>
          </a:p>
          <a:p>
            <a:pPr marL="0" indent="0">
              <a:lnSpc>
                <a:spcPct val="120000"/>
              </a:lnSpc>
              <a:spcBef>
                <a:spcPts val="0"/>
              </a:spcBef>
              <a:spcAft>
                <a:spcPts val="0"/>
              </a:spcAft>
              <a:buNone/>
            </a:pPr>
            <a:r>
              <a:rPr lang="en-US" sz="1800" dirty="0"/>
              <a:t>	Austin, Texas 78701 </a:t>
            </a:r>
          </a:p>
          <a:p>
            <a:pPr marL="0" indent="0">
              <a:lnSpc>
                <a:spcPct val="120000"/>
              </a:lnSpc>
              <a:spcBef>
                <a:spcPts val="0"/>
              </a:spcBef>
              <a:spcAft>
                <a:spcPts val="0"/>
              </a:spcAft>
              <a:buNone/>
            </a:pPr>
            <a:r>
              <a:rPr lang="en-US" sz="1800" dirty="0"/>
              <a:t>	(888) 452-4778 or (512) 463-2642 </a:t>
            </a:r>
          </a:p>
          <a:p>
            <a:pPr marL="0" indent="0">
              <a:lnSpc>
                <a:spcPct val="120000"/>
              </a:lnSpc>
              <a:spcBef>
                <a:spcPts val="0"/>
              </a:spcBef>
              <a:spcAft>
                <a:spcPts val="0"/>
              </a:spcAft>
              <a:buNone/>
            </a:pPr>
            <a:r>
              <a:rPr lang="en-US" sz="1800" dirty="0"/>
              <a:t>	TTY: 512-371-7473 </a:t>
            </a:r>
          </a:p>
          <a:p>
            <a:pPr marL="0" indent="0">
              <a:lnSpc>
                <a:spcPct val="120000"/>
              </a:lnSpc>
              <a:spcBef>
                <a:spcPts val="0"/>
              </a:spcBef>
              <a:spcAft>
                <a:spcPts val="0"/>
              </a:spcAft>
              <a:buNone/>
            </a:pPr>
            <a:r>
              <a:rPr lang="en-US" sz="1800" dirty="0"/>
              <a:t>	Fax: 512-463-2643 </a:t>
            </a:r>
          </a:p>
          <a:p>
            <a:pPr marL="0" indent="0">
              <a:lnSpc>
                <a:spcPct val="120000"/>
              </a:lnSpc>
              <a:spcBef>
                <a:spcPts val="0"/>
              </a:spcBef>
              <a:spcAft>
                <a:spcPts val="0"/>
              </a:spcAft>
              <a:buNone/>
            </a:pPr>
            <a:r>
              <a:rPr lang="en-US" sz="1800" dirty="0">
                <a:solidFill>
                  <a:srgbClr val="0070C0"/>
                </a:solidFill>
                <a:hlinkClick r:id="rId5">
                  <a:extLst>
                    <a:ext uri="{A12FA001-AC4F-418D-AE19-62706E023703}">
                      <ahyp:hlinkClr xmlns:ahyp="http://schemas.microsoft.com/office/drawing/2018/hyperlinkcolor" val="tx"/>
                    </a:ext>
                  </a:extLst>
                </a:hlinkClick>
              </a:rPr>
              <a:t>https://twc.zendesk.com/hc/en-us/articles/10249166006683-How-do-I-file-a-Fair-Housing-Complaint</a:t>
            </a:r>
            <a:endParaRPr lang="en-US" sz="1800" dirty="0">
              <a:solidFill>
                <a:srgbClr val="0070C0"/>
              </a:solidFill>
            </a:endParaRPr>
          </a:p>
          <a:p>
            <a:pPr marL="0" indent="0">
              <a:buNone/>
            </a:pPr>
            <a:endParaRPr lang="en-US" sz="1800" dirty="0"/>
          </a:p>
          <a:p>
            <a:pPr marL="0" indent="0">
              <a:buNone/>
            </a:pPr>
            <a:endParaRPr lang="en-US" sz="1800" dirty="0"/>
          </a:p>
          <a:p>
            <a:pPr marL="0" indent="0">
              <a:buNone/>
            </a:pPr>
            <a:endParaRPr lang="en-US" sz="1800" dirty="0"/>
          </a:p>
          <a:p>
            <a:pPr lvl="2">
              <a:buFont typeface="Arial" panose="020B0604020202020204" pitchFamily="34" charset="0"/>
              <a:buChar char="•"/>
            </a:pPr>
            <a:endParaRPr lang="en-US" sz="2000" dirty="0"/>
          </a:p>
        </p:txBody>
      </p:sp>
      <p:pic>
        <p:nvPicPr>
          <p:cNvPr id="10" name="Audio 9">
            <a:hlinkClick r:id="" action="ppaction://media"/>
            <a:extLst>
              <a:ext uri="{FF2B5EF4-FFF2-40B4-BE49-F238E27FC236}">
                <a16:creationId xmlns:a16="http://schemas.microsoft.com/office/drawing/2014/main" id="{1A578F33-26E9-4B8D-3539-26E54F35D2CE}"/>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94823399"/>
      </p:ext>
    </p:extLst>
  </p:cSld>
  <p:clrMapOvr>
    <a:masterClrMapping/>
  </p:clrMapOvr>
  <mc:AlternateContent xmlns:mc="http://schemas.openxmlformats.org/markup-compatibility/2006" xmlns:p14="http://schemas.microsoft.com/office/powerpoint/2010/main">
    <mc:Choice Requires="p14">
      <p:transition spd="slow" p14:dur="2000" advTm="24817"/>
    </mc:Choice>
    <mc:Fallback xmlns="">
      <p:transition spd="slow" advTm="24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54B9-5030-0037-7A46-5BD9C9A451BE}"/>
              </a:ext>
            </a:extLst>
          </p:cNvPr>
          <p:cNvSpPr>
            <a:spLocks noGrp="1"/>
          </p:cNvSpPr>
          <p:nvPr>
            <p:ph type="title"/>
          </p:nvPr>
        </p:nvSpPr>
        <p:spPr/>
        <p:txBody>
          <a:bodyPr/>
          <a:lstStyle/>
          <a:p>
            <a:r>
              <a:rPr lang="en-US" b="1" dirty="0">
                <a:solidFill>
                  <a:schemeClr val="accent1">
                    <a:lumMod val="50000"/>
                  </a:schemeClr>
                </a:solidFill>
              </a:rPr>
              <a:t>Thank You For Your Attention</a:t>
            </a:r>
            <a:endParaRPr lang="en-US" dirty="0"/>
          </a:p>
        </p:txBody>
      </p:sp>
      <p:sp>
        <p:nvSpPr>
          <p:cNvPr id="3" name="Content Placeholder 2">
            <a:extLst>
              <a:ext uri="{FF2B5EF4-FFF2-40B4-BE49-F238E27FC236}">
                <a16:creationId xmlns:a16="http://schemas.microsoft.com/office/drawing/2014/main" id="{5FD98846-92FA-A5DC-7B29-AF7129CAAB6F}"/>
              </a:ext>
            </a:extLst>
          </p:cNvPr>
          <p:cNvSpPr>
            <a:spLocks noGrp="1"/>
          </p:cNvSpPr>
          <p:nvPr>
            <p:ph idx="1"/>
          </p:nvPr>
        </p:nvSpPr>
        <p:spPr>
          <a:xfrm>
            <a:off x="4688114" y="2730500"/>
            <a:ext cx="6241141" cy="999672"/>
          </a:xfrm>
        </p:spPr>
        <p:txBody>
          <a:bodyPr>
            <a:normAutofit/>
          </a:bodyPr>
          <a:lstStyle/>
          <a:p>
            <a:pPr algn="ctr"/>
            <a:r>
              <a:rPr lang="en-US" sz="5400" dirty="0"/>
              <a:t>Time for Questions </a:t>
            </a:r>
          </a:p>
        </p:txBody>
      </p:sp>
      <p:pic>
        <p:nvPicPr>
          <p:cNvPr id="4" name="Picture 7">
            <a:extLst>
              <a:ext uri="{FF2B5EF4-FFF2-40B4-BE49-F238E27FC236}">
                <a16:creationId xmlns:a16="http://schemas.microsoft.com/office/drawing/2014/main" id="{FB5C51C6-76D2-8E0E-E38E-B6601561A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581" y="1894915"/>
            <a:ext cx="3547307" cy="4035865"/>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88900" algn="ctr">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Audio 6">
            <a:hlinkClick r:id="" action="ppaction://media"/>
            <a:extLst>
              <a:ext uri="{FF2B5EF4-FFF2-40B4-BE49-F238E27FC236}">
                <a16:creationId xmlns:a16="http://schemas.microsoft.com/office/drawing/2014/main" id="{68F618D0-60F0-4A48-7F65-28500458484A}"/>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45608424"/>
      </p:ext>
    </p:extLst>
  </p:cSld>
  <p:clrMapOvr>
    <a:masterClrMapping/>
  </p:clrMapOvr>
  <mc:AlternateContent xmlns:mc="http://schemas.openxmlformats.org/markup-compatibility/2006" xmlns:p14="http://schemas.microsoft.com/office/powerpoint/2010/main">
    <mc:Choice Requires="p14">
      <p:transition spd="slow" p14:dur="2000" advTm="6978"/>
    </mc:Choice>
    <mc:Fallback xmlns="">
      <p:transition spd="slow" advTm="6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BC26-60BC-1266-D48C-6C3C54CBE7CA}"/>
              </a:ext>
            </a:extLst>
          </p:cNvPr>
          <p:cNvSpPr>
            <a:spLocks noGrp="1"/>
          </p:cNvSpPr>
          <p:nvPr>
            <p:ph type="title"/>
          </p:nvPr>
        </p:nvSpPr>
        <p:spPr/>
        <p:txBody>
          <a:bodyPr/>
          <a:lstStyle/>
          <a:p>
            <a:r>
              <a:rPr lang="en-US" b="1" dirty="0">
                <a:solidFill>
                  <a:schemeClr val="accent1">
                    <a:lumMod val="50000"/>
                  </a:schemeClr>
                </a:solidFill>
              </a:rPr>
              <a:t>Introduction</a:t>
            </a:r>
            <a:endParaRPr lang="en-US" dirty="0"/>
          </a:p>
        </p:txBody>
      </p:sp>
      <p:sp>
        <p:nvSpPr>
          <p:cNvPr id="3" name="Content Placeholder 2">
            <a:extLst>
              <a:ext uri="{FF2B5EF4-FFF2-40B4-BE49-F238E27FC236}">
                <a16:creationId xmlns:a16="http://schemas.microsoft.com/office/drawing/2014/main" id="{59B4534A-276D-116D-8B96-B6D8A84ACB20}"/>
              </a:ext>
            </a:extLst>
          </p:cNvPr>
          <p:cNvSpPr>
            <a:spLocks noGrp="1"/>
          </p:cNvSpPr>
          <p:nvPr>
            <p:ph idx="1"/>
          </p:nvPr>
        </p:nvSpPr>
        <p:spPr/>
        <p:txBody>
          <a:bodyPr>
            <a:normAutofit/>
          </a:bodyPr>
          <a:lstStyle/>
          <a:p>
            <a:pPr>
              <a:buFont typeface="Courier New" panose="02070309020205020404" pitchFamily="49" charset="0"/>
              <a:buChar char="o"/>
            </a:pPr>
            <a:r>
              <a:rPr lang="en-US" sz="4000" dirty="0"/>
              <a:t> The Fair Housing Act of 1968 - Landmark legislation prohibiting discrimination concerning the sale, rental and financing of housing.</a:t>
            </a:r>
          </a:p>
          <a:p>
            <a:pPr>
              <a:buFont typeface="Courier New" panose="02070309020205020404" pitchFamily="49" charset="0"/>
              <a:buChar char="o"/>
            </a:pPr>
            <a:endParaRPr lang="en-US" sz="4000" dirty="0"/>
          </a:p>
          <a:p>
            <a:pPr>
              <a:buFont typeface="Courier New" panose="02070309020205020404" pitchFamily="49" charset="0"/>
              <a:buChar char="o"/>
            </a:pPr>
            <a:r>
              <a:rPr lang="en-US" sz="4000" dirty="0"/>
              <a:t> All recipients of TxCDBG funding must comply with provisions of the Act.</a:t>
            </a:r>
          </a:p>
        </p:txBody>
      </p:sp>
      <p:pic>
        <p:nvPicPr>
          <p:cNvPr id="15" name="Audio 14">
            <a:hlinkClick r:id="" action="ppaction://media"/>
            <a:extLst>
              <a:ext uri="{FF2B5EF4-FFF2-40B4-BE49-F238E27FC236}">
                <a16:creationId xmlns:a16="http://schemas.microsoft.com/office/drawing/2014/main" id="{EA8A4406-4F33-BE24-1BD8-158474B3491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11955962"/>
      </p:ext>
    </p:extLst>
  </p:cSld>
  <p:clrMapOvr>
    <a:masterClrMapping/>
  </p:clrMapOvr>
  <mc:AlternateContent xmlns:mc="http://schemas.openxmlformats.org/markup-compatibility/2006" xmlns:p14="http://schemas.microsoft.com/office/powerpoint/2010/main">
    <mc:Choice Requires="p14">
      <p:transition spd="slow" p14:dur="2000" advTm="15985"/>
    </mc:Choice>
    <mc:Fallback xmlns="">
      <p:transition spd="slow" advTm="15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FA1FF4-39C3-FCBA-5DB2-382F4C88AE17}"/>
              </a:ext>
            </a:extLst>
          </p:cNvPr>
          <p:cNvSpPr>
            <a:spLocks noGrp="1"/>
          </p:cNvSpPr>
          <p:nvPr>
            <p:ph type="title"/>
          </p:nvPr>
        </p:nvSpPr>
        <p:spPr>
          <a:xfrm>
            <a:off x="1049790" y="877587"/>
            <a:ext cx="10058400" cy="758705"/>
          </a:xfrm>
        </p:spPr>
        <p:txBody>
          <a:bodyPr>
            <a:noAutofit/>
          </a:bodyPr>
          <a:lstStyle/>
          <a:p>
            <a:pPr algn="l"/>
            <a:r>
              <a:rPr lang="en-US" b="1" dirty="0">
                <a:solidFill>
                  <a:schemeClr val="accent2">
                    <a:lumMod val="75000"/>
                  </a:schemeClr>
                </a:solidFill>
              </a:rPr>
              <a:t> </a:t>
            </a:r>
            <a:r>
              <a:rPr lang="en-US" sz="4800" b="1" dirty="0">
                <a:solidFill>
                  <a:schemeClr val="accent2">
                    <a:lumMod val="75000"/>
                  </a:schemeClr>
                </a:solidFill>
                <a:latin typeface="+mj-lt"/>
              </a:rPr>
              <a:t>The Fair Housing Act</a:t>
            </a:r>
            <a:endParaRPr lang="en-US" b="1" dirty="0">
              <a:solidFill>
                <a:schemeClr val="accent2">
                  <a:lumMod val="75000"/>
                </a:schemeClr>
              </a:solidFill>
            </a:endParaRPr>
          </a:p>
        </p:txBody>
      </p:sp>
      <p:sp>
        <p:nvSpPr>
          <p:cNvPr id="10" name="Content Placeholder 4">
            <a:extLst>
              <a:ext uri="{FF2B5EF4-FFF2-40B4-BE49-F238E27FC236}">
                <a16:creationId xmlns:a16="http://schemas.microsoft.com/office/drawing/2014/main" id="{86E09E7C-55A4-A146-EDDB-8B30EF02DAFE}"/>
              </a:ext>
            </a:extLst>
          </p:cNvPr>
          <p:cNvSpPr>
            <a:spLocks noGrp="1"/>
          </p:cNvSpPr>
          <p:nvPr>
            <p:ph idx="1"/>
          </p:nvPr>
        </p:nvSpPr>
        <p:spPr>
          <a:xfrm>
            <a:off x="1049790" y="2201781"/>
            <a:ext cx="5996194" cy="3019927"/>
          </a:xfrm>
        </p:spPr>
        <p:txBody>
          <a:bodyPr>
            <a:normAutofit fontScale="92500"/>
          </a:bodyPr>
          <a:lstStyle/>
          <a:p>
            <a:pPr>
              <a:buFont typeface="Courier New" panose="02070309020205020404" pitchFamily="49" charset="0"/>
              <a:buChar char="o"/>
            </a:pPr>
            <a:r>
              <a:rPr lang="en-US" sz="4000" i="0" dirty="0">
                <a:solidFill>
                  <a:srgbClr val="222222"/>
                </a:solidFill>
                <a:effectLst/>
                <a:latin typeface="Calibri" panose="020F0502020204030204" pitchFamily="34" charset="0"/>
                <a:cs typeface="Calibri" panose="020F0502020204030204" pitchFamily="34" charset="0"/>
              </a:rPr>
              <a:t> Was enacted in 1968 </a:t>
            </a:r>
          </a:p>
          <a:p>
            <a:pPr>
              <a:buFont typeface="Courier New" panose="02070309020205020404" pitchFamily="49" charset="0"/>
              <a:buChar char="o"/>
            </a:pPr>
            <a:r>
              <a:rPr lang="en-US" sz="4000" i="0" dirty="0">
                <a:solidFill>
                  <a:srgbClr val="222222"/>
                </a:solidFill>
                <a:effectLst/>
                <a:latin typeface="Calibri" panose="020F0502020204030204" pitchFamily="34" charset="0"/>
                <a:cs typeface="Calibri" panose="020F0502020204030204" pitchFamily="34" charset="0"/>
              </a:rPr>
              <a:t> Prohibits discrimination in housing based on race, color, religion, sex, national origin, familial status, and disability. </a:t>
            </a:r>
          </a:p>
          <a:p>
            <a:pPr marL="0" indent="0">
              <a:buNone/>
            </a:pPr>
            <a:endParaRPr lang="en-US" sz="4800" dirty="0">
              <a:latin typeface="Calibri" panose="020F0502020204030204" pitchFamily="34" charset="0"/>
              <a:cs typeface="Calibri" panose="020F0502020204030204" pitchFamily="34" charset="0"/>
            </a:endParaRPr>
          </a:p>
        </p:txBody>
      </p:sp>
      <p:pic>
        <p:nvPicPr>
          <p:cNvPr id="2054" name="Picture 6" descr="The U.S. Supreme Preserves Fair Housing Act in Inclusive Communities ...">
            <a:extLst>
              <a:ext uri="{FF2B5EF4-FFF2-40B4-BE49-F238E27FC236}">
                <a16:creationId xmlns:a16="http://schemas.microsoft.com/office/drawing/2014/main" id="{A72509C7-9515-6C1F-2C6A-EE45EB16C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976" y="2085614"/>
            <a:ext cx="4749825" cy="3257023"/>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 11">
            <a:hlinkClick r:id="" action="ppaction://media"/>
            <a:extLst>
              <a:ext uri="{FF2B5EF4-FFF2-40B4-BE49-F238E27FC236}">
                <a16:creationId xmlns:a16="http://schemas.microsoft.com/office/drawing/2014/main" id="{51629A90-5EE0-139F-A1D0-EF17379DD424}"/>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20432092"/>
      </p:ext>
    </p:extLst>
  </p:cSld>
  <p:clrMapOvr>
    <a:masterClrMapping/>
  </p:clrMapOvr>
  <mc:AlternateContent xmlns:mc="http://schemas.openxmlformats.org/markup-compatibility/2006" xmlns:p14="http://schemas.microsoft.com/office/powerpoint/2010/main">
    <mc:Choice Requires="p14">
      <p:transition spd="slow" p14:dur="2000" advTm="19279"/>
    </mc:Choice>
    <mc:Fallback xmlns="">
      <p:transition spd="slow" advTm="19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CFD672-A439-E268-4F49-A45EC6B7CCE3}"/>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F5BAFCD-74B4-8A4B-713A-2A524D7E8C0D}"/>
              </a:ext>
            </a:extLst>
          </p:cNvPr>
          <p:cNvSpPr txBox="1">
            <a:spLocks/>
          </p:cNvSpPr>
          <p:nvPr/>
        </p:nvSpPr>
        <p:spPr>
          <a:xfrm>
            <a:off x="7859485" y="634946"/>
            <a:ext cx="3690257"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b="1" kern="1200" spc="-50" baseline="0" dirty="0">
                <a:solidFill>
                  <a:schemeClr val="accent2">
                    <a:lumMod val="75000"/>
                  </a:schemeClr>
                </a:solidFill>
                <a:latin typeface="+mj-lt"/>
                <a:ea typeface="+mj-ea"/>
                <a:cs typeface="+mj-cs"/>
              </a:rPr>
              <a:t>Federal Enforcement  </a:t>
            </a:r>
          </a:p>
        </p:txBody>
      </p:sp>
      <p:pic>
        <p:nvPicPr>
          <p:cNvPr id="1026" name="Picture 2" descr="Fair Housing Act - Free of Charge Creative Commons Real Estate 6 image">
            <a:extLst>
              <a:ext uri="{FF2B5EF4-FFF2-40B4-BE49-F238E27FC236}">
                <a16:creationId xmlns:a16="http://schemas.microsoft.com/office/drawing/2014/main" id="{A2FAAB33-F359-329A-7749-2B70E6AED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212" r="-1" b="-1"/>
          <a:stretch>
            <a:fillRect/>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58B77366-31F4-1502-7256-95F2933BA9C5}"/>
              </a:ext>
            </a:extLst>
          </p:cNvPr>
          <p:cNvSpPr>
            <a:spLocks noGrp="1"/>
          </p:cNvSpPr>
          <p:nvPr>
            <p:ph idx="1"/>
          </p:nvPr>
        </p:nvSpPr>
        <p:spPr>
          <a:xfrm>
            <a:off x="7859485" y="2198913"/>
            <a:ext cx="4075841" cy="3755565"/>
          </a:xfrm>
        </p:spPr>
        <p:txBody>
          <a:bodyPr vert="horz" lIns="0" tIns="45720" rIns="0" bIns="45720" rtlCol="0">
            <a:normAutofit/>
          </a:bodyPr>
          <a:lstStyle/>
          <a:p>
            <a:pPr>
              <a:buFont typeface="Calibri" panose="020F0502020204030204" pitchFamily="34" charset="0"/>
              <a:buChar char="o"/>
            </a:pPr>
            <a:r>
              <a:rPr lang="en-US" sz="3200" dirty="0"/>
              <a:t> In 1968 it prohibited discrimination based on race, color, religion, sex and national origin </a:t>
            </a:r>
          </a:p>
          <a:p>
            <a:pPr>
              <a:buFont typeface="Calibri" panose="020F0502020204030204" pitchFamily="34" charset="0"/>
              <a:buChar char="o"/>
            </a:pPr>
            <a:r>
              <a:rPr lang="en-US" sz="3200" dirty="0"/>
              <a:t> In 1988 disability and familial status were added. </a:t>
            </a:r>
          </a:p>
        </p:txBody>
      </p:sp>
      <p:sp>
        <p:nvSpPr>
          <p:cNvPr id="1035" name="Rectangle 103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7" name="Rectangle 103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Audio 10">
            <a:hlinkClick r:id="" action="ppaction://media"/>
            <a:extLst>
              <a:ext uri="{FF2B5EF4-FFF2-40B4-BE49-F238E27FC236}">
                <a16:creationId xmlns:a16="http://schemas.microsoft.com/office/drawing/2014/main" id="{624C2C29-4305-118E-1822-52BE7033132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282271"/>
      </p:ext>
    </p:extLst>
  </p:cSld>
  <p:clrMapOvr>
    <a:masterClrMapping/>
  </p:clrMapOvr>
  <mc:AlternateContent xmlns:mc="http://schemas.openxmlformats.org/markup-compatibility/2006" xmlns:p14="http://schemas.microsoft.com/office/powerpoint/2010/main">
    <mc:Choice Requires="p14">
      <p:transition spd="slow" p14:dur="2000" advTm="14871"/>
    </mc:Choice>
    <mc:Fallback xmlns="">
      <p:transition spd="slow" advTm="14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1AA8D-A8F6-D2F3-880F-5E45B08E740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BB04E2B-1CED-99A9-A6DB-EA9321D3B8D3}"/>
              </a:ext>
            </a:extLst>
          </p:cNvPr>
          <p:cNvSpPr>
            <a:spLocks noGrp="1"/>
          </p:cNvSpPr>
          <p:nvPr>
            <p:ph type="title"/>
          </p:nvPr>
        </p:nvSpPr>
        <p:spPr>
          <a:xfrm>
            <a:off x="1155700" y="817742"/>
            <a:ext cx="10031411" cy="758705"/>
          </a:xfrm>
        </p:spPr>
        <p:txBody>
          <a:bodyPr>
            <a:noAutofit/>
          </a:bodyPr>
          <a:lstStyle/>
          <a:p>
            <a:pPr algn="l"/>
            <a:r>
              <a:rPr lang="en-US" b="1" dirty="0">
                <a:solidFill>
                  <a:schemeClr val="accent1">
                    <a:lumMod val="50000"/>
                  </a:schemeClr>
                </a:solidFill>
              </a:rPr>
              <a:t>Section 808 (e) (5) </a:t>
            </a:r>
          </a:p>
        </p:txBody>
      </p:sp>
      <p:sp>
        <p:nvSpPr>
          <p:cNvPr id="5" name="Content Placeholder 4">
            <a:extLst>
              <a:ext uri="{FF2B5EF4-FFF2-40B4-BE49-F238E27FC236}">
                <a16:creationId xmlns:a16="http://schemas.microsoft.com/office/drawing/2014/main" id="{EB874B9C-92F3-8F9A-EDC7-57C12634710B}"/>
              </a:ext>
            </a:extLst>
          </p:cNvPr>
          <p:cNvSpPr>
            <a:spLocks noGrp="1"/>
          </p:cNvSpPr>
          <p:nvPr>
            <p:ph idx="1"/>
          </p:nvPr>
        </p:nvSpPr>
        <p:spPr>
          <a:xfrm>
            <a:off x="1155700" y="2000130"/>
            <a:ext cx="11014102" cy="3656391"/>
          </a:xfrm>
        </p:spPr>
        <p:txBody>
          <a:bodyPr>
            <a:noAutofit/>
          </a:bodyPr>
          <a:lstStyle/>
          <a:p>
            <a:pPr>
              <a:buFont typeface="Courier New" panose="02070309020205020404" pitchFamily="49" charset="0"/>
              <a:buChar char="o"/>
            </a:pPr>
            <a:r>
              <a:rPr lang="en-US" sz="3200" dirty="0"/>
              <a:t> Is to affirmatively further the purposes of the Act by: </a:t>
            </a:r>
          </a:p>
          <a:p>
            <a:pPr lvl="2">
              <a:buFont typeface="Wingdings" panose="05000000000000000000" pitchFamily="2" charset="2"/>
              <a:buChar char="§"/>
            </a:pPr>
            <a:r>
              <a:rPr lang="en-US" sz="2400" dirty="0"/>
              <a:t> </a:t>
            </a:r>
            <a:r>
              <a:rPr lang="en-US" sz="2800" dirty="0"/>
              <a:t>ensuring positive outreach, and</a:t>
            </a:r>
            <a:endParaRPr lang="en-US" sz="2400" dirty="0"/>
          </a:p>
          <a:p>
            <a:pPr lvl="2">
              <a:lnSpc>
                <a:spcPct val="100000"/>
              </a:lnSpc>
              <a:spcBef>
                <a:spcPts val="0"/>
              </a:spcBef>
              <a:spcAft>
                <a:spcPts val="0"/>
              </a:spcAft>
              <a:buFont typeface="Wingdings" panose="05000000000000000000" pitchFamily="2" charset="2"/>
              <a:buChar char="§"/>
            </a:pPr>
            <a:r>
              <a:rPr lang="en-US" sz="2400" dirty="0"/>
              <a:t> </a:t>
            </a:r>
            <a:r>
              <a:rPr lang="en-US" sz="2800" dirty="0"/>
              <a:t>informational efforts to those who </a:t>
            </a:r>
            <a:endParaRPr lang="en-US" sz="2400" dirty="0"/>
          </a:p>
          <a:p>
            <a:pPr marL="201168" lvl="1" indent="0">
              <a:lnSpc>
                <a:spcPct val="100000"/>
              </a:lnSpc>
              <a:spcBef>
                <a:spcPts val="0"/>
              </a:spcBef>
              <a:spcAft>
                <a:spcPts val="0"/>
              </a:spcAft>
              <a:buNone/>
            </a:pPr>
            <a:r>
              <a:rPr lang="en-US" sz="2800" dirty="0"/>
              <a:t>     are at least likely to know and apply </a:t>
            </a:r>
          </a:p>
          <a:p>
            <a:pPr marL="201168" lvl="1" indent="0">
              <a:lnSpc>
                <a:spcPct val="100000"/>
              </a:lnSpc>
              <a:spcBef>
                <a:spcPts val="0"/>
              </a:spcBef>
              <a:spcAft>
                <a:spcPts val="0"/>
              </a:spcAft>
              <a:buNone/>
            </a:pPr>
            <a:r>
              <a:rPr lang="en-US" sz="2800" dirty="0"/>
              <a:t>     for housing </a:t>
            </a:r>
          </a:p>
          <a:p>
            <a:pPr>
              <a:buFont typeface="Courier New" panose="02070309020205020404" pitchFamily="49" charset="0"/>
              <a:buChar char="o"/>
            </a:pPr>
            <a:r>
              <a:rPr lang="en-US" sz="3200" dirty="0"/>
              <a:t> Entities receiving federal funds are required to apply and promote fair housing. </a:t>
            </a:r>
          </a:p>
        </p:txBody>
      </p:sp>
      <p:pic>
        <p:nvPicPr>
          <p:cNvPr id="3076" name="Picture 4" descr="Affirmatively Furthering Fair Housing in a Trump Administration ...">
            <a:extLst>
              <a:ext uri="{FF2B5EF4-FFF2-40B4-BE49-F238E27FC236}">
                <a16:creationId xmlns:a16="http://schemas.microsoft.com/office/drawing/2014/main" id="{E4370A18-2B62-00B2-B429-2B06FF7F3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56" y="2596487"/>
            <a:ext cx="4270686" cy="1665026"/>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300389BF-44DC-2165-E12F-2752282F5187}"/>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545940629"/>
      </p:ext>
    </p:extLst>
  </p:cSld>
  <p:clrMapOvr>
    <a:masterClrMapping/>
  </p:clrMapOvr>
  <mc:AlternateContent xmlns:mc="http://schemas.openxmlformats.org/markup-compatibility/2006" xmlns:p14="http://schemas.microsoft.com/office/powerpoint/2010/main">
    <mc:Choice Requires="p14">
      <p:transition spd="slow" p14:dur="2000" advTm="47988"/>
    </mc:Choice>
    <mc:Fallback xmlns="">
      <p:transition spd="slow" advTm="479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D97B-9783-E92C-519A-B967C7B05574}"/>
              </a:ext>
            </a:extLst>
          </p:cNvPr>
          <p:cNvSpPr>
            <a:spLocks noGrp="1"/>
          </p:cNvSpPr>
          <p:nvPr>
            <p:ph type="title"/>
          </p:nvPr>
        </p:nvSpPr>
        <p:spPr/>
        <p:txBody>
          <a:bodyPr/>
          <a:lstStyle/>
          <a:p>
            <a:r>
              <a:rPr lang="en-US" b="1" dirty="0">
                <a:solidFill>
                  <a:schemeClr val="accent2">
                    <a:lumMod val="50000"/>
                  </a:schemeClr>
                </a:solidFill>
              </a:rPr>
              <a:t>AFFH Certification</a:t>
            </a:r>
          </a:p>
        </p:txBody>
      </p:sp>
      <p:sp>
        <p:nvSpPr>
          <p:cNvPr id="3" name="Content Placeholder 2">
            <a:extLst>
              <a:ext uri="{FF2B5EF4-FFF2-40B4-BE49-F238E27FC236}">
                <a16:creationId xmlns:a16="http://schemas.microsoft.com/office/drawing/2014/main" id="{CF6778B8-9845-0174-9E05-C0AE702DC69E}"/>
              </a:ext>
            </a:extLst>
          </p:cNvPr>
          <p:cNvSpPr>
            <a:spLocks noGrp="1"/>
          </p:cNvSpPr>
          <p:nvPr>
            <p:ph idx="1"/>
          </p:nvPr>
        </p:nvSpPr>
        <p:spPr>
          <a:xfrm>
            <a:off x="1097280" y="1845734"/>
            <a:ext cx="10058400" cy="3069166"/>
          </a:xfrm>
        </p:spPr>
        <p:txBody>
          <a:bodyPr>
            <a:normAutofit/>
          </a:bodyPr>
          <a:lstStyle/>
          <a:p>
            <a:pPr>
              <a:buFont typeface="Courier New" panose="02070309020205020404" pitchFamily="49" charset="0"/>
              <a:buChar char="o"/>
            </a:pPr>
            <a:r>
              <a:rPr lang="en-US" sz="3200" dirty="0"/>
              <a:t> </a:t>
            </a:r>
            <a:r>
              <a:rPr lang="en-US" sz="3600" dirty="0"/>
              <a:t>The Housing and Community Development Act of 1974 requires a recipient of CDBG funds to certify it will affirmatively further fair housing.</a:t>
            </a:r>
          </a:p>
          <a:p>
            <a:pPr>
              <a:buFont typeface="Courier New" panose="02070309020205020404" pitchFamily="49" charset="0"/>
              <a:buChar char="o"/>
            </a:pPr>
            <a:r>
              <a:rPr lang="en-US" sz="3600" dirty="0"/>
              <a:t> Exhibit D of the TxCDBG grant agreement contains the AFFH certification</a:t>
            </a:r>
            <a:r>
              <a:rPr lang="en-US" sz="3200" dirty="0"/>
              <a:t>.</a:t>
            </a:r>
          </a:p>
          <a:p>
            <a:pPr marL="0" indent="0">
              <a:buNone/>
            </a:pPr>
            <a:endParaRPr lang="en-US" sz="3600" dirty="0"/>
          </a:p>
        </p:txBody>
      </p:sp>
      <p:pic>
        <p:nvPicPr>
          <p:cNvPr id="5" name="Picture 4">
            <a:extLst>
              <a:ext uri="{FF2B5EF4-FFF2-40B4-BE49-F238E27FC236}">
                <a16:creationId xmlns:a16="http://schemas.microsoft.com/office/drawing/2014/main" id="{2D359126-BA27-26CB-344D-20430C0B3B34}"/>
              </a:ext>
            </a:extLst>
          </p:cNvPr>
          <p:cNvPicPr>
            <a:picLocks noChangeAspect="1"/>
          </p:cNvPicPr>
          <p:nvPr/>
        </p:nvPicPr>
        <p:blipFill>
          <a:blip r:embed="rId5"/>
          <a:stretch>
            <a:fillRect/>
          </a:stretch>
        </p:blipFill>
        <p:spPr>
          <a:xfrm>
            <a:off x="1961784" y="4914900"/>
            <a:ext cx="7595670" cy="761876"/>
          </a:xfrm>
          <a:prstGeom prst="rect">
            <a:avLst/>
          </a:prstGeom>
        </p:spPr>
      </p:pic>
      <p:pic>
        <p:nvPicPr>
          <p:cNvPr id="8" name="Audio 7">
            <a:hlinkClick r:id="" action="ppaction://media"/>
            <a:extLst>
              <a:ext uri="{FF2B5EF4-FFF2-40B4-BE49-F238E27FC236}">
                <a16:creationId xmlns:a16="http://schemas.microsoft.com/office/drawing/2014/main" id="{1906DF39-7794-F226-A95A-6A4B24552BC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49218879"/>
      </p:ext>
    </p:extLst>
  </p:cSld>
  <p:clrMapOvr>
    <a:masterClrMapping/>
  </p:clrMapOvr>
  <mc:AlternateContent xmlns:mc="http://schemas.openxmlformats.org/markup-compatibility/2006" xmlns:p14="http://schemas.microsoft.com/office/powerpoint/2010/main">
    <mc:Choice Requires="p14">
      <p:transition spd="slow" p14:dur="2000" advTm="17631"/>
    </mc:Choice>
    <mc:Fallback xmlns="">
      <p:transition spd="slow" advTm="17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C8E8-4501-C2F7-7250-F23206D86B07}"/>
              </a:ext>
            </a:extLst>
          </p:cNvPr>
          <p:cNvSpPr>
            <a:spLocks noGrp="1"/>
          </p:cNvSpPr>
          <p:nvPr>
            <p:ph type="title"/>
          </p:nvPr>
        </p:nvSpPr>
        <p:spPr/>
        <p:txBody>
          <a:bodyPr/>
          <a:lstStyle/>
          <a:p>
            <a:r>
              <a:rPr lang="en-US" b="1">
                <a:solidFill>
                  <a:schemeClr val="accent2">
                    <a:lumMod val="75000"/>
                  </a:schemeClr>
                </a:solidFill>
              </a:rPr>
              <a:t>Affirmatively Furthering Fair Housing </a:t>
            </a:r>
            <a:endParaRPr lang="en-US" b="1" dirty="0">
              <a:solidFill>
                <a:schemeClr val="accent2">
                  <a:lumMod val="75000"/>
                </a:schemeClr>
              </a:solidFill>
            </a:endParaRPr>
          </a:p>
        </p:txBody>
      </p:sp>
      <p:sp>
        <p:nvSpPr>
          <p:cNvPr id="7" name="Content Placeholder 6">
            <a:extLst>
              <a:ext uri="{FF2B5EF4-FFF2-40B4-BE49-F238E27FC236}">
                <a16:creationId xmlns:a16="http://schemas.microsoft.com/office/drawing/2014/main" id="{5DA24897-B10E-F847-F979-DD11E2CCC155}"/>
              </a:ext>
            </a:extLst>
          </p:cNvPr>
          <p:cNvSpPr>
            <a:spLocks noGrp="1"/>
          </p:cNvSpPr>
          <p:nvPr>
            <p:ph idx="1"/>
          </p:nvPr>
        </p:nvSpPr>
        <p:spPr>
          <a:xfrm>
            <a:off x="1097280" y="1877904"/>
            <a:ext cx="10741794" cy="3572428"/>
          </a:xfrm>
        </p:spPr>
        <p:txBody>
          <a:bodyPr>
            <a:normAutofit/>
          </a:bodyPr>
          <a:lstStyle/>
          <a:p>
            <a:pPr>
              <a:buFont typeface="Courier New" panose="02070309020205020404" pitchFamily="49" charset="0"/>
              <a:buChar char="o"/>
            </a:pPr>
            <a:r>
              <a:rPr lang="en-US" sz="3200" dirty="0"/>
              <a:t> Grant Recipients must adopt (or affirm) a Fair Housing Policy by ordinance or resolution:</a:t>
            </a:r>
          </a:p>
          <a:p>
            <a:pPr lvl="1">
              <a:buFont typeface="Wingdings" panose="05000000000000000000" pitchFamily="2" charset="2"/>
              <a:buChar char="§"/>
            </a:pPr>
            <a:r>
              <a:rPr lang="en-US" sz="2800" dirty="0"/>
              <a:t> In the policy include a plan for fair housing activities   </a:t>
            </a:r>
          </a:p>
          <a:p>
            <a:pPr lvl="1">
              <a:buFont typeface="Wingdings" panose="05000000000000000000" pitchFamily="2" charset="2"/>
              <a:buChar char="§"/>
            </a:pPr>
            <a:r>
              <a:rPr lang="en-US" sz="2800" dirty="0"/>
              <a:t> If the Grant Recipient is a city, pass a fair housing ordinance. </a:t>
            </a:r>
          </a:p>
          <a:p>
            <a:pPr lvl="1">
              <a:buFont typeface="Wingdings" panose="05000000000000000000" pitchFamily="2" charset="2"/>
              <a:buChar char="§"/>
            </a:pPr>
            <a:r>
              <a:rPr lang="en-US" sz="2800" dirty="0"/>
              <a:t> If the Grant Recipient is a county, adopt written fair housing policies and procedures that are equivalent to a fair housing ordinance. </a:t>
            </a:r>
          </a:p>
          <a:p>
            <a:pPr lvl="1">
              <a:buFont typeface="Wingdings" panose="05000000000000000000" pitchFamily="2" charset="2"/>
              <a:buChar char="§"/>
            </a:pPr>
            <a:r>
              <a:rPr lang="en-US" sz="2800"/>
              <a:t> Consult </a:t>
            </a:r>
            <a:r>
              <a:rPr lang="en-US" sz="2800" dirty="0"/>
              <a:t>with their attorney or contact the applicable trade association for a sample fair housing ordinance or policy. </a:t>
            </a:r>
          </a:p>
        </p:txBody>
      </p:sp>
      <p:pic>
        <p:nvPicPr>
          <p:cNvPr id="5" name="Audio 4">
            <a:hlinkClick r:id="" action="ppaction://media"/>
            <a:extLst>
              <a:ext uri="{FF2B5EF4-FFF2-40B4-BE49-F238E27FC236}">
                <a16:creationId xmlns:a16="http://schemas.microsoft.com/office/drawing/2014/main" id="{E3165A1C-1C92-5895-A92A-D39FF7058E3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64544567"/>
      </p:ext>
    </p:extLst>
  </p:cSld>
  <p:clrMapOvr>
    <a:masterClrMapping/>
  </p:clrMapOvr>
  <mc:AlternateContent xmlns:mc="http://schemas.openxmlformats.org/markup-compatibility/2006" xmlns:p14="http://schemas.microsoft.com/office/powerpoint/2010/main">
    <mc:Choice Requires="p14">
      <p:transition spd="slow" p14:dur="2000" advTm="37105"/>
    </mc:Choice>
    <mc:Fallback xmlns="">
      <p:transition spd="slow" advTm="37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649EDCD-2C95-9026-C970-38AD1D6E5A6A}"/>
              </a:ext>
            </a:extLst>
          </p:cNvPr>
          <p:cNvSpPr>
            <a:spLocks noGrp="1"/>
          </p:cNvSpPr>
          <p:nvPr>
            <p:ph idx="1"/>
          </p:nvPr>
        </p:nvSpPr>
        <p:spPr>
          <a:xfrm>
            <a:off x="1097280" y="2059670"/>
            <a:ext cx="10441702" cy="3975369"/>
          </a:xfrm>
        </p:spPr>
        <p:txBody>
          <a:bodyPr vert="horz" lIns="0" tIns="45720" rIns="0" bIns="45720" rtlCol="0">
            <a:normAutofit/>
          </a:bodyPr>
          <a:lstStyle/>
          <a:p>
            <a:pPr>
              <a:buFont typeface="Calibri" panose="020F0502020204030204" pitchFamily="34" charset="0"/>
              <a:buChar char="o"/>
            </a:pPr>
            <a:r>
              <a:rPr lang="en-US" sz="3200" dirty="0"/>
              <a:t> Publicize the fair housing policy through newspaper publication, fliers enclosed in utility bills, or public service announcement.</a:t>
            </a:r>
          </a:p>
          <a:p>
            <a:pPr>
              <a:buFont typeface="Calibri" panose="020F0502020204030204" pitchFamily="34" charset="0"/>
              <a:buChar char="o"/>
            </a:pPr>
            <a:r>
              <a:rPr lang="en-US" sz="3200" dirty="0"/>
              <a:t> Host a fair housing booth for a local event. </a:t>
            </a:r>
          </a:p>
          <a:p>
            <a:pPr>
              <a:buFont typeface="Calibri" panose="020F0502020204030204" pitchFamily="34" charset="0"/>
              <a:buChar char="o"/>
            </a:pPr>
            <a:r>
              <a:rPr lang="en-US" sz="3200" dirty="0"/>
              <a:t> Designate April or any other month as Fair Housing Month. </a:t>
            </a:r>
          </a:p>
          <a:p>
            <a:pPr>
              <a:buFont typeface="Calibri" panose="020F0502020204030204" pitchFamily="34" charset="0"/>
              <a:buChar char="o"/>
            </a:pPr>
            <a:r>
              <a:rPr lang="en-US" sz="3200" dirty="0"/>
              <a:t> Have a written local complaint and monitoring process for the fair housing policy.</a:t>
            </a:r>
          </a:p>
        </p:txBody>
      </p:sp>
      <p:pic>
        <p:nvPicPr>
          <p:cNvPr id="2054" name="Picture 6" descr="READ ALL ABOUT IT...Jaspers Provide Holistic Health Care - Osani ...">
            <a:extLst>
              <a:ext uri="{FF2B5EF4-FFF2-40B4-BE49-F238E27FC236}">
                <a16:creationId xmlns:a16="http://schemas.microsoft.com/office/drawing/2014/main" id="{51BC9CDD-0047-CAB4-742C-1800C27E7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199" y="2938628"/>
            <a:ext cx="2558313" cy="11179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63D657-28E5-D3A6-78A1-F1D30EF91F90}"/>
              </a:ext>
            </a:extLst>
          </p:cNvPr>
          <p:cNvSpPr>
            <a:spLocks noGrp="1"/>
          </p:cNvSpPr>
          <p:nvPr>
            <p:ph type="title"/>
          </p:nvPr>
        </p:nvSpPr>
        <p:spPr/>
        <p:txBody>
          <a:bodyPr>
            <a:normAutofit/>
          </a:bodyPr>
          <a:lstStyle/>
          <a:p>
            <a:r>
              <a:rPr lang="en-US" b="1" dirty="0">
                <a:solidFill>
                  <a:schemeClr val="accent2">
                    <a:lumMod val="75000"/>
                  </a:schemeClr>
                </a:solidFill>
              </a:rPr>
              <a:t>Taking Action </a:t>
            </a:r>
          </a:p>
        </p:txBody>
      </p:sp>
      <p:pic>
        <p:nvPicPr>
          <p:cNvPr id="10" name="Audio 9">
            <a:hlinkClick r:id="" action="ppaction://media"/>
            <a:extLst>
              <a:ext uri="{FF2B5EF4-FFF2-40B4-BE49-F238E27FC236}">
                <a16:creationId xmlns:a16="http://schemas.microsoft.com/office/drawing/2014/main" id="{3A17EE7D-C586-D3ED-AFD4-1BEA5EE56EE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16678584"/>
      </p:ext>
    </p:extLst>
  </p:cSld>
  <p:clrMapOvr>
    <a:masterClrMapping/>
  </p:clrMapOvr>
  <mc:AlternateContent xmlns:mc="http://schemas.openxmlformats.org/markup-compatibility/2006" xmlns:p14="http://schemas.microsoft.com/office/powerpoint/2010/main">
    <mc:Choice Requires="p14">
      <p:transition spd="slow" p14:dur="2000" advTm="41808"/>
    </mc:Choice>
    <mc:Fallback xmlns="">
      <p:transition spd="slow" advTm="41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DBBB-5338-109C-1E0F-B3D504670DAA}"/>
              </a:ext>
            </a:extLst>
          </p:cNvPr>
          <p:cNvSpPr>
            <a:spLocks noGrp="1"/>
          </p:cNvSpPr>
          <p:nvPr>
            <p:ph type="title"/>
          </p:nvPr>
        </p:nvSpPr>
        <p:spPr>
          <a:xfrm>
            <a:off x="1217260" y="899848"/>
            <a:ext cx="9938419" cy="837512"/>
          </a:xfrm>
        </p:spPr>
        <p:txBody>
          <a:bodyPr/>
          <a:lstStyle/>
          <a:p>
            <a:r>
              <a:rPr lang="en-US" b="1" dirty="0">
                <a:solidFill>
                  <a:schemeClr val="accent2">
                    <a:lumMod val="75000"/>
                  </a:schemeClr>
                </a:solidFill>
              </a:rPr>
              <a:t>Ideas for Fair Housing Activities</a:t>
            </a:r>
          </a:p>
        </p:txBody>
      </p:sp>
      <p:sp>
        <p:nvSpPr>
          <p:cNvPr id="3" name="Content Placeholder 4">
            <a:extLst>
              <a:ext uri="{FF2B5EF4-FFF2-40B4-BE49-F238E27FC236}">
                <a16:creationId xmlns:a16="http://schemas.microsoft.com/office/drawing/2014/main" id="{F5970223-574E-D347-AB7F-3BCC667F0D4F}"/>
              </a:ext>
            </a:extLst>
          </p:cNvPr>
          <p:cNvSpPr>
            <a:spLocks noGrp="1"/>
          </p:cNvSpPr>
          <p:nvPr>
            <p:ph idx="1"/>
          </p:nvPr>
        </p:nvSpPr>
        <p:spPr>
          <a:xfrm>
            <a:off x="1217261" y="1907147"/>
            <a:ext cx="7182460" cy="4238472"/>
          </a:xfrm>
        </p:spPr>
        <p:txBody>
          <a:bodyPr vert="horz" lIns="0" tIns="45720" rIns="0" bIns="45720" rtlCol="0">
            <a:normAutofit fontScale="92500" lnSpcReduction="10000"/>
          </a:bodyPr>
          <a:lstStyle/>
          <a:p>
            <a:pPr>
              <a:buFont typeface="Courier New" panose="02070309020205020404" pitchFamily="49" charset="0"/>
              <a:buChar char="o"/>
            </a:pPr>
            <a:r>
              <a:rPr lang="en-US" sz="2600" dirty="0"/>
              <a:t> Conduct a community-wide housing analysis to determine impediments to fair housing and implement actions to eliminate these impediments. </a:t>
            </a:r>
          </a:p>
          <a:p>
            <a:pPr>
              <a:buFont typeface="Courier New" panose="02070309020205020404" pitchFamily="49" charset="0"/>
              <a:buChar char="o"/>
            </a:pPr>
            <a:r>
              <a:rPr lang="en-US" sz="2600" dirty="0"/>
              <a:t> Sponsor or fund fair housing counseling/referral services for owners and renters. </a:t>
            </a:r>
          </a:p>
          <a:p>
            <a:pPr>
              <a:buFont typeface="Courier New" panose="02070309020205020404" pitchFamily="49" charset="0"/>
              <a:buChar char="o"/>
            </a:pPr>
            <a:r>
              <a:rPr lang="en-US" sz="2600" dirty="0"/>
              <a:t> Promote housing opportunities outside historically minority and/or low- and moderate-income neighborhoods. </a:t>
            </a:r>
          </a:p>
          <a:p>
            <a:pPr>
              <a:buFont typeface="Courier New" panose="02070309020205020404" pitchFamily="49" charset="0"/>
              <a:buChar char="o"/>
            </a:pPr>
            <a:r>
              <a:rPr lang="en-US" sz="2600" dirty="0"/>
              <a:t> Utilize local businesses and banking institutions (minimum of 15 organizations) to promote fair housing by displaying fair housing posters. </a:t>
            </a:r>
          </a:p>
          <a:p>
            <a:pPr marL="0" indent="0">
              <a:buNone/>
            </a:pPr>
            <a:endParaRPr lang="en-US" sz="2600" dirty="0"/>
          </a:p>
        </p:txBody>
      </p:sp>
      <p:pic>
        <p:nvPicPr>
          <p:cNvPr id="5" name="Picture 4">
            <a:extLst>
              <a:ext uri="{FF2B5EF4-FFF2-40B4-BE49-F238E27FC236}">
                <a16:creationId xmlns:a16="http://schemas.microsoft.com/office/drawing/2014/main" id="{EDA40B12-CA25-AAF7-5E8E-65E0FA74020D}"/>
              </a:ext>
            </a:extLst>
          </p:cNvPr>
          <p:cNvPicPr>
            <a:picLocks noChangeAspect="1"/>
          </p:cNvPicPr>
          <p:nvPr/>
        </p:nvPicPr>
        <p:blipFill>
          <a:blip r:embed="rId5"/>
          <a:stretch>
            <a:fillRect/>
          </a:stretch>
        </p:blipFill>
        <p:spPr>
          <a:xfrm>
            <a:off x="8272030" y="2522102"/>
            <a:ext cx="3520010" cy="247280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685A7AD-6447-7B36-D699-9CE05FB5AFB3}"/>
              </a:ext>
            </a:extLst>
          </p:cNvPr>
          <p:cNvSpPr txBox="1"/>
          <p:nvPr/>
        </p:nvSpPr>
        <p:spPr>
          <a:xfrm>
            <a:off x="808672" y="5751477"/>
            <a:ext cx="11223397" cy="646331"/>
          </a:xfrm>
          <a:prstGeom prst="rect">
            <a:avLst/>
          </a:prstGeom>
          <a:noFill/>
        </p:spPr>
        <p:txBody>
          <a:bodyPr wrap="square">
            <a:spAutoFit/>
          </a:bodyPr>
          <a:lstStyle/>
          <a:p>
            <a:r>
              <a:rPr lang="en-US" dirty="0">
                <a:hlinkClick r:id="rId6"/>
              </a:rPr>
              <a:t>https://nationalfairhousing.org/wp-content/uploads/2021/12/NFHA-Fair-Housing-PSA-Catalog-June-2021.pdf</a:t>
            </a:r>
            <a:endParaRPr lang="en-US" dirty="0"/>
          </a:p>
          <a:p>
            <a:endParaRPr lang="en-US" dirty="0"/>
          </a:p>
        </p:txBody>
      </p:sp>
      <p:pic>
        <p:nvPicPr>
          <p:cNvPr id="16" name="Audio 15">
            <a:hlinkClick r:id="" action="ppaction://media"/>
            <a:extLst>
              <a:ext uri="{FF2B5EF4-FFF2-40B4-BE49-F238E27FC236}">
                <a16:creationId xmlns:a16="http://schemas.microsoft.com/office/drawing/2014/main" id="{D43E8F97-5EC7-3E2C-D976-7FEC8DED697A}"/>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11605829"/>
      </p:ext>
    </p:extLst>
  </p:cSld>
  <p:clrMapOvr>
    <a:masterClrMapping/>
  </p:clrMapOvr>
  <mc:AlternateContent xmlns:mc="http://schemas.openxmlformats.org/markup-compatibility/2006" xmlns:p14="http://schemas.microsoft.com/office/powerpoint/2010/main">
    <mc:Choice Requires="p14">
      <p:transition spd="slow" p14:dur="2000" advTm="32845"/>
    </mc:Choice>
    <mc:Fallback xmlns="">
      <p:transition spd="slow" advTm="32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2270</TotalTime>
  <Words>1614</Words>
  <Application>Microsoft Office PowerPoint</Application>
  <PresentationFormat>Widescreen</PresentationFormat>
  <Paragraphs>119</Paragraphs>
  <Slides>13</Slides>
  <Notes>13</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Book Antiqua</vt:lpstr>
      <vt:lpstr>Calibri</vt:lpstr>
      <vt:lpstr>Calibri Light</vt:lpstr>
      <vt:lpstr>Courier New</vt:lpstr>
      <vt:lpstr>Wingdings</vt:lpstr>
      <vt:lpstr>Retrospect</vt:lpstr>
      <vt:lpstr>PowerPoint Presentation</vt:lpstr>
      <vt:lpstr>Introduction</vt:lpstr>
      <vt:lpstr> The Fair Housing Act</vt:lpstr>
      <vt:lpstr>PowerPoint Presentation</vt:lpstr>
      <vt:lpstr>Section 808 (e) (5) </vt:lpstr>
      <vt:lpstr>AFFH Certification</vt:lpstr>
      <vt:lpstr>Affirmatively Furthering Fair Housing </vt:lpstr>
      <vt:lpstr>Taking Action </vt:lpstr>
      <vt:lpstr>Ideas for Fair Housing Activities</vt:lpstr>
      <vt:lpstr>Ideas for Fair Housing Activities</vt:lpstr>
      <vt:lpstr>PowerPoint Presentation</vt:lpstr>
      <vt:lpstr>Filing a Complaint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Jeanette Chardon-Martinez</dc:creator>
  <cp:lastModifiedBy>Jeanette Chardon-Martinez</cp:lastModifiedBy>
  <cp:revision>59</cp:revision>
  <cp:lastPrinted>2024-01-30T19:36:24Z</cp:lastPrinted>
  <dcterms:created xsi:type="dcterms:W3CDTF">2023-10-20T17:07:29Z</dcterms:created>
  <dcterms:modified xsi:type="dcterms:W3CDTF">2025-05-22T18:25:45Z</dcterms:modified>
</cp:coreProperties>
</file>